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76" r:id="rId4"/>
    <p:sldId id="293" r:id="rId5"/>
    <p:sldId id="294" r:id="rId6"/>
    <p:sldId id="312" r:id="rId7"/>
    <p:sldId id="258" r:id="rId8"/>
    <p:sldId id="259" r:id="rId9"/>
    <p:sldId id="300" r:id="rId10"/>
    <p:sldId id="260" r:id="rId11"/>
    <p:sldId id="269" r:id="rId12"/>
    <p:sldId id="270" r:id="rId13"/>
    <p:sldId id="307" r:id="rId14"/>
    <p:sldId id="281" r:id="rId15"/>
    <p:sldId id="306" r:id="rId16"/>
    <p:sldId id="271" r:id="rId17"/>
    <p:sldId id="273" r:id="rId18"/>
    <p:sldId id="274" r:id="rId19"/>
    <p:sldId id="275" r:id="rId20"/>
    <p:sldId id="264" r:id="rId21"/>
    <p:sldId id="277" r:id="rId22"/>
    <p:sldId id="278" r:id="rId23"/>
    <p:sldId id="279" r:id="rId24"/>
    <p:sldId id="268" r:id="rId25"/>
    <p:sldId id="280" r:id="rId26"/>
    <p:sldId id="283" r:id="rId27"/>
    <p:sldId id="311" r:id="rId28"/>
    <p:sldId id="308" r:id="rId29"/>
    <p:sldId id="295" r:id="rId30"/>
    <p:sldId id="282" r:id="rId31"/>
    <p:sldId id="298" r:id="rId32"/>
    <p:sldId id="286" r:id="rId33"/>
    <p:sldId id="287" r:id="rId34"/>
    <p:sldId id="288" r:id="rId35"/>
    <p:sldId id="289" r:id="rId36"/>
    <p:sldId id="290" r:id="rId37"/>
    <p:sldId id="291" r:id="rId38"/>
    <p:sldId id="309" r:id="rId39"/>
    <p:sldId id="310" r:id="rId40"/>
    <p:sldId id="299" r:id="rId41"/>
    <p:sldId id="302" r:id="rId42"/>
    <p:sldId id="301" r:id="rId43"/>
    <p:sldId id="303" r:id="rId44"/>
    <p:sldId id="305" r:id="rId45"/>
    <p:sldId id="304" r:id="rId46"/>
    <p:sldId id="297" r:id="rId47"/>
    <p:sldId id="284" r:id="rId48"/>
    <p:sldId id="29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-90" y="-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6C6F47D6-BC34-49CC-8138-D7313948F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Undertittel 2">
            <a:extLst>
              <a:ext uri="{FF2B5EF4-FFF2-40B4-BE49-F238E27FC236}">
                <a16:creationId xmlns="" xmlns:a16="http://schemas.microsoft.com/office/drawing/2014/main" id="{7211315F-F718-4843-90E2-CB0A0C94DB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23C9B014-32EF-4B05-B608-8B9C2AA6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E955FBE1-1DC7-4042-BBF1-383F5C2F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AB1F2503-AC08-4759-B274-1C503C20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2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3E360CE7-75C1-4B89-B210-646D490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="" xmlns:a16="http://schemas.microsoft.com/office/drawing/2014/main" id="{98278F95-655D-4926-8122-123BD12B9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E0DAD7A2-042F-46B1-91BE-6997B2879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6F669156-A999-4146-8571-5AE58385D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B188F410-810F-441B-8AE5-20FF12EE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36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="" xmlns:a16="http://schemas.microsoft.com/office/drawing/2014/main" id="{D956BBE9-207A-4497-851B-C977A7430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loddrett tekst 2">
            <a:extLst>
              <a:ext uri="{FF2B5EF4-FFF2-40B4-BE49-F238E27FC236}">
                <a16:creationId xmlns="" xmlns:a16="http://schemas.microsoft.com/office/drawing/2014/main" id="{B43E56BB-C7F7-47CB-825E-DB2C5972E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161ABD0A-0554-4FFF-87F6-FB947221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39924582-B740-4062-B662-5535C759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7326C733-2727-4D17-B286-9AB4E60E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206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596308A0-30AE-412C-A04F-0DC70C8C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ED78457E-8CE8-47EE-B056-5054B4B4E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53E4F541-9BBC-412F-A660-EE50B674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FD900FE6-9B84-4DC4-BF39-1C382A21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50C4E047-9B04-4401-AE66-6B0EC1AB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666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DBE8D2D2-CF91-4FFD-BB36-2A87EC20D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tekst 2">
            <a:extLst>
              <a:ext uri="{FF2B5EF4-FFF2-40B4-BE49-F238E27FC236}">
                <a16:creationId xmlns="" xmlns:a16="http://schemas.microsoft.com/office/drawing/2014/main" id="{7684993B-DF57-42FE-A892-041960A69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7C1D5FED-81B9-4E19-AEBB-94E16F99A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8A8EC236-E13F-4D1F-B320-C39878EE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B7A84CE3-3DAB-4418-A60A-FECB2C16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5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71492A74-394C-40FA-A948-8CF3B8EA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58C08E60-EABF-4D0F-8140-4B8424769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innhold 3">
            <a:extLst>
              <a:ext uri="{FF2B5EF4-FFF2-40B4-BE49-F238E27FC236}">
                <a16:creationId xmlns="" xmlns:a16="http://schemas.microsoft.com/office/drawing/2014/main" id="{382AA5B6-CA6F-4976-B42E-3297F805E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Plassholder for dato 4">
            <a:extLst>
              <a:ext uri="{FF2B5EF4-FFF2-40B4-BE49-F238E27FC236}">
                <a16:creationId xmlns="" xmlns:a16="http://schemas.microsoft.com/office/drawing/2014/main" id="{64CA0399-DC29-42AC-9196-795A32B4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="" xmlns:a16="http://schemas.microsoft.com/office/drawing/2014/main" id="{3F11C85C-BABD-45F2-AEED-B8D24CD4E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="" xmlns:a16="http://schemas.microsoft.com/office/drawing/2014/main" id="{5F8D64DE-4D7A-4301-AFCB-A435B521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3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18CD34B5-29C3-41A0-92A7-D3E5DEF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tekst 2">
            <a:extLst>
              <a:ext uri="{FF2B5EF4-FFF2-40B4-BE49-F238E27FC236}">
                <a16:creationId xmlns="" xmlns:a16="http://schemas.microsoft.com/office/drawing/2014/main" id="{0F1231FF-9A0A-43DA-A9D6-3756BD625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="" xmlns:a16="http://schemas.microsoft.com/office/drawing/2014/main" id="{95721743-9A32-4FF1-8BA5-66ADB6F18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5" name="Plassholder for tekst 4">
            <a:extLst>
              <a:ext uri="{FF2B5EF4-FFF2-40B4-BE49-F238E27FC236}">
                <a16:creationId xmlns="" xmlns:a16="http://schemas.microsoft.com/office/drawing/2014/main" id="{D117074B-8BF8-4A79-93DF-C96E2877A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="" xmlns:a16="http://schemas.microsoft.com/office/drawing/2014/main" id="{9C0EA129-8D44-4D2B-9B87-2BFB4253F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7" name="Plassholder for dato 6">
            <a:extLst>
              <a:ext uri="{FF2B5EF4-FFF2-40B4-BE49-F238E27FC236}">
                <a16:creationId xmlns="" xmlns:a16="http://schemas.microsoft.com/office/drawing/2014/main" id="{7727E0EC-515C-41EC-9D7A-D50C25DFF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8" name="Plassholder for bunntekst 7">
            <a:extLst>
              <a:ext uri="{FF2B5EF4-FFF2-40B4-BE49-F238E27FC236}">
                <a16:creationId xmlns="" xmlns:a16="http://schemas.microsoft.com/office/drawing/2014/main" id="{F5FBC61A-AF7F-4869-A5D0-626CA22D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="" xmlns:a16="http://schemas.microsoft.com/office/drawing/2014/main" id="{71BBFCA5-4823-463D-94D3-F1A078BD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55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5BA8B2E0-D35F-4161-ADB3-99A25B0C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dato 2">
            <a:extLst>
              <a:ext uri="{FF2B5EF4-FFF2-40B4-BE49-F238E27FC236}">
                <a16:creationId xmlns="" xmlns:a16="http://schemas.microsoft.com/office/drawing/2014/main" id="{9A020F4C-7057-41E2-AD01-F443D984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="" xmlns:a16="http://schemas.microsoft.com/office/drawing/2014/main" id="{8E45B017-EDBE-451D-A359-63ACB63A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="" xmlns:a16="http://schemas.microsoft.com/office/drawing/2014/main" id="{FDFCD7A8-1610-46CB-85B5-A34A64D2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07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="" xmlns:a16="http://schemas.microsoft.com/office/drawing/2014/main" id="{D0837078-761B-4071-84DF-C6AE6C52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3" name="Plassholder for bunntekst 2">
            <a:extLst>
              <a:ext uri="{FF2B5EF4-FFF2-40B4-BE49-F238E27FC236}">
                <a16:creationId xmlns="" xmlns:a16="http://schemas.microsoft.com/office/drawing/2014/main" id="{C89BEF67-A2AA-4100-B041-2EE2C296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="" xmlns:a16="http://schemas.microsoft.com/office/drawing/2014/main" id="{9E2B5CA9-806F-48CD-B768-031DD96B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39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4CEB7133-C186-4DEC-9CDB-DC0C7077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4B3DC816-568C-4300-8E95-8B63F516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tekst 3">
            <a:extLst>
              <a:ext uri="{FF2B5EF4-FFF2-40B4-BE49-F238E27FC236}">
                <a16:creationId xmlns="" xmlns:a16="http://schemas.microsoft.com/office/drawing/2014/main" id="{FDF543D7-4632-42CD-AE34-284CF014E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="" xmlns:a16="http://schemas.microsoft.com/office/drawing/2014/main" id="{F33D29D4-6FE5-4508-A25F-F19B6F37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="" xmlns:a16="http://schemas.microsoft.com/office/drawing/2014/main" id="{59652500-92F1-428B-A79E-399A83F65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="" xmlns:a16="http://schemas.microsoft.com/office/drawing/2014/main" id="{66F4D287-7C3C-45A4-A0E7-BCC33BF4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87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39B4DE39-8999-43EB-88CA-B34D9E8D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bilde 2">
            <a:extLst>
              <a:ext uri="{FF2B5EF4-FFF2-40B4-BE49-F238E27FC236}">
                <a16:creationId xmlns="" xmlns:a16="http://schemas.microsoft.com/office/drawing/2014/main" id="{D6353E5D-A4CB-4578-842D-64401398C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ssholder for tekst 3">
            <a:extLst>
              <a:ext uri="{FF2B5EF4-FFF2-40B4-BE49-F238E27FC236}">
                <a16:creationId xmlns="" xmlns:a16="http://schemas.microsoft.com/office/drawing/2014/main" id="{AE11B528-AFDD-45BF-AA24-874140797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="" xmlns:a16="http://schemas.microsoft.com/office/drawing/2014/main" id="{62F02927-0F62-4A6B-ADFA-8923C1E5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6" name="Plassholder for bunntekst 5">
            <a:extLst>
              <a:ext uri="{FF2B5EF4-FFF2-40B4-BE49-F238E27FC236}">
                <a16:creationId xmlns="" xmlns:a16="http://schemas.microsoft.com/office/drawing/2014/main" id="{1478FC32-014C-4699-80FE-D6A3F36A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="" xmlns:a16="http://schemas.microsoft.com/office/drawing/2014/main" id="{8FAC5E57-C306-436D-9A4A-19EE200D1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22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="" xmlns:a16="http://schemas.microsoft.com/office/drawing/2014/main" id="{921D31E1-7D8C-4AC8-A139-C4D9192B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GB"/>
          </a:p>
        </p:txBody>
      </p:sp>
      <p:sp>
        <p:nvSpPr>
          <p:cNvPr id="3" name="Plassholder for tekst 2">
            <a:extLst>
              <a:ext uri="{FF2B5EF4-FFF2-40B4-BE49-F238E27FC236}">
                <a16:creationId xmlns="" xmlns:a16="http://schemas.microsoft.com/office/drawing/2014/main" id="{061388E7-D0E7-4675-8566-E26BFEBC4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4" name="Plassholder for dato 3">
            <a:extLst>
              <a:ext uri="{FF2B5EF4-FFF2-40B4-BE49-F238E27FC236}">
                <a16:creationId xmlns="" xmlns:a16="http://schemas.microsoft.com/office/drawing/2014/main" id="{3035B5D5-1F92-40C2-A017-7B814071B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75B5B-49E6-4705-B617-577BB53D61C6}" type="datetimeFigureOut">
              <a:rPr lang="en-GB" smtClean="0"/>
              <a:t>16/05/2018</a:t>
            </a:fld>
            <a:endParaRPr lang="en-GB"/>
          </a:p>
        </p:txBody>
      </p:sp>
      <p:sp>
        <p:nvSpPr>
          <p:cNvPr id="5" name="Plassholder for bunntekst 4">
            <a:extLst>
              <a:ext uri="{FF2B5EF4-FFF2-40B4-BE49-F238E27FC236}">
                <a16:creationId xmlns="" xmlns:a16="http://schemas.microsoft.com/office/drawing/2014/main" id="{024A3357-A285-404B-9F6B-9944C87DD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="" xmlns:a16="http://schemas.microsoft.com/office/drawing/2014/main" id="{F9A84F36-018C-489C-8F66-98837F469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6826C-7160-45FF-A7EE-C67284FD5B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15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5DF51043-B5FA-41CD-8705-48FC052C1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Kvantitativ SPECT: Dosimetri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="" xmlns:a16="http://schemas.microsoft.com/office/drawing/2014/main" id="{4209AD61-6CBE-41C9-A37A-01BC2C2AC2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Johan Blakkisrud</a:t>
            </a:r>
          </a:p>
          <a:p>
            <a:r>
              <a:rPr lang="nb-NO" dirty="0"/>
              <a:t>Avdeling for Diagnostisk Fysikk Oslo Universitetssykehus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14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377418C3-E10D-45DE-8664-39F2C60C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 veien kan mye gå galt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AAFC7EA5-394B-4F2D-84CB-904D4480B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/>
              <a:t>Foton-attenuasjon</a:t>
            </a:r>
          </a:p>
          <a:p>
            <a:r>
              <a:rPr lang="nb-NO" dirty="0"/>
              <a:t>Foton-spredning</a:t>
            </a:r>
          </a:p>
          <a:p>
            <a:endParaRPr lang="nb-NO" dirty="0"/>
          </a:p>
          <a:p>
            <a:r>
              <a:rPr lang="nb-NO" dirty="0"/>
              <a:t>Partiell volumeffekt</a:t>
            </a:r>
          </a:p>
          <a:p>
            <a:endParaRPr lang="nb-NO" dirty="0"/>
          </a:p>
          <a:p>
            <a:r>
              <a:rPr lang="nb-NO" dirty="0"/>
              <a:t>Død-tidskorreksjon</a:t>
            </a:r>
          </a:p>
          <a:p>
            <a:r>
              <a:rPr lang="nb-NO" dirty="0"/>
              <a:t>Detektorrespons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++</a:t>
            </a:r>
          </a:p>
          <a:p>
            <a:endParaRPr lang="nb-NO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23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="" xmlns:a16="http://schemas.microsoft.com/office/drawing/2014/main" id="{6978F8DF-3146-45F6-A5F9-2AD46B71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265" y="125672"/>
            <a:ext cx="3899735" cy="112324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="" xmlns:a16="http://schemas.microsoft.com/office/drawing/2014/main" id="{B801B18C-7F1E-45A0-A313-D7823CE6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428"/>
            <a:ext cx="8001503" cy="6405144"/>
          </a:xfrm>
          <a:prstGeom prst="rect">
            <a:avLst/>
          </a:prstGeom>
        </p:spPr>
      </p:pic>
      <p:sp>
        <p:nvSpPr>
          <p:cNvPr id="7" name="Tittel 1">
            <a:extLst>
              <a:ext uri="{FF2B5EF4-FFF2-40B4-BE49-F238E27FC236}">
                <a16:creationId xmlns="" xmlns:a16="http://schemas.microsoft.com/office/drawing/2014/main" id="{6B5B08DA-FA08-4FBC-8A14-5891F2EB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Attenuasjon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84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28AD5259-9AE9-4E6C-99CB-D85BC681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Spredte fotoner</a:t>
            </a:r>
            <a:endParaRPr lang="en-GB" dirty="0"/>
          </a:p>
        </p:txBody>
      </p:sp>
      <p:pic>
        <p:nvPicPr>
          <p:cNvPr id="5" name="Bilde 4">
            <a:extLst>
              <a:ext uri="{FF2B5EF4-FFF2-40B4-BE49-F238E27FC236}">
                <a16:creationId xmlns="" xmlns:a16="http://schemas.microsoft.com/office/drawing/2014/main" id="{3C0C62A5-9693-4316-8514-CEA4223FC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59" y="1853312"/>
            <a:ext cx="6855881" cy="44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5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="" xmlns:a16="http://schemas.microsoft.com/office/drawing/2014/main" id="{295DAC79-6CDB-49FC-AF23-EAE8945837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68" y="1854741"/>
            <a:ext cx="7240263" cy="4231532"/>
          </a:xfrm>
          <a:prstGeom prst="rect">
            <a:avLst/>
          </a:prstGeom>
        </p:spPr>
      </p:pic>
      <p:sp>
        <p:nvSpPr>
          <p:cNvPr id="5" name="Tittel 1">
            <a:extLst>
              <a:ext uri="{FF2B5EF4-FFF2-40B4-BE49-F238E27FC236}">
                <a16:creationId xmlns="" xmlns:a16="http://schemas.microsoft.com/office/drawing/2014/main" id="{9E773DEE-6493-43EF-A262-2DFA01AE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4" y="228937"/>
            <a:ext cx="10515600" cy="1325563"/>
          </a:xfrm>
        </p:spPr>
        <p:txBody>
          <a:bodyPr/>
          <a:lstStyle/>
          <a:p>
            <a:r>
              <a:rPr lang="nb-NO" dirty="0"/>
              <a:t>Partiell volumeffekt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314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0171AEE5-0B1C-4F30-8A32-CE983F55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016"/>
            <a:ext cx="7022284" cy="1325563"/>
          </a:xfrm>
        </p:spPr>
        <p:txBody>
          <a:bodyPr>
            <a:normAutofit fontScale="90000"/>
          </a:bodyPr>
          <a:lstStyle/>
          <a:p>
            <a:r>
              <a:rPr lang="nb-NO" dirty="0"/>
              <a:t>Hvorfor er PET regnet som kvantitativ og SPECT regnet som kvalitativ?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476D0AFE-C838-4D0E-BD53-49410C83F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4833"/>
            <a:ext cx="10515600" cy="4351338"/>
          </a:xfrm>
        </p:spPr>
        <p:txBody>
          <a:bodyPr/>
          <a:lstStyle/>
          <a:p>
            <a:r>
              <a:rPr lang="nb-NO" dirty="0"/>
              <a:t>Historiske og praktiske årsaker</a:t>
            </a:r>
          </a:p>
          <a:p>
            <a:pPr marL="0" indent="0">
              <a:buNone/>
            </a:pPr>
            <a:endParaRPr lang="nb-NO" dirty="0"/>
          </a:p>
          <a:p>
            <a:pPr lvl="1"/>
            <a:r>
              <a:rPr lang="nb-NO" dirty="0"/>
              <a:t>Spredt stråling (var) et større problem (&lt;5 % i tidlig PET, nå 35 – 50 &gt; % for både 3D PET og SPECT)</a:t>
            </a:r>
          </a:p>
          <a:p>
            <a:pPr lvl="1"/>
            <a:r>
              <a:rPr lang="nb-NO" dirty="0"/>
              <a:t>PET ble «gjemt bort» i 20 år som forskningsobjekt – kinetikk med arteriell aktivitetskonsentrasjon som input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Attenueringskorreksjon (var) mer rett frem i PET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SPECT må korrigeres for et spekter av fotonenergier – PET bryr seg bare om 511 </a:t>
            </a:r>
            <a:r>
              <a:rPr lang="nb-NO" dirty="0" err="1"/>
              <a:t>keV</a:t>
            </a:r>
            <a:endParaRPr lang="en-GB" dirty="0"/>
          </a:p>
        </p:txBody>
      </p:sp>
      <p:pic>
        <p:nvPicPr>
          <p:cNvPr id="4" name="Bilde 3">
            <a:extLst>
              <a:ext uri="{FF2B5EF4-FFF2-40B4-BE49-F238E27FC236}">
                <a16:creationId xmlns="" xmlns:a16="http://schemas.microsoft.com/office/drawing/2014/main" id="{D222AA73-7F8A-4622-9F40-BB1504C4E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042" y="157185"/>
            <a:ext cx="2934511" cy="8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49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5FB6BA93-8BB5-42C0-86EB-4B66021F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556"/>
            <a:ext cx="10515600" cy="1325563"/>
          </a:xfrm>
        </p:spPr>
        <p:txBody>
          <a:bodyPr/>
          <a:lstStyle/>
          <a:p>
            <a:r>
              <a:rPr lang="nb-NO" dirty="0"/>
              <a:t>Dosimetri</a:t>
            </a:r>
            <a:endParaRPr lang="en-GB" dirty="0"/>
          </a:p>
        </p:txBody>
      </p:sp>
      <p:sp>
        <p:nvSpPr>
          <p:cNvPr id="4" name="TekstSylinder 3">
            <a:extLst>
              <a:ext uri="{FF2B5EF4-FFF2-40B4-BE49-F238E27FC236}">
                <a16:creationId xmlns="" xmlns:a16="http://schemas.microsoft.com/office/drawing/2014/main" id="{8283BE4E-A9BB-4840-B205-3163D233B83A}"/>
              </a:ext>
            </a:extLst>
          </p:cNvPr>
          <p:cNvSpPr txBox="1"/>
          <p:nvPr/>
        </p:nvSpPr>
        <p:spPr>
          <a:xfrm>
            <a:off x="1687831" y="4635118"/>
            <a:ext cx="83470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dirty="0"/>
              <a:t>Måle avsatt energi i et medium, måles i gray (Gy)</a:t>
            </a:r>
            <a:endParaRPr lang="en-GB" dirty="0"/>
          </a:p>
        </p:txBody>
      </p:sp>
      <p:sp>
        <p:nvSpPr>
          <p:cNvPr id="5" name="TekstSylinder 4">
            <a:extLst>
              <a:ext uri="{FF2B5EF4-FFF2-40B4-BE49-F238E27FC236}">
                <a16:creationId xmlns="" xmlns:a16="http://schemas.microsoft.com/office/drawing/2014/main" id="{6913645A-B228-4B90-84E6-51FAE4062150}"/>
              </a:ext>
            </a:extLst>
          </p:cNvPr>
          <p:cNvSpPr txBox="1"/>
          <p:nvPr/>
        </p:nvSpPr>
        <p:spPr>
          <a:xfrm>
            <a:off x="3151710" y="3389368"/>
            <a:ext cx="541928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dirty="0"/>
              <a:t>Måle avsatt energi i pasienten</a:t>
            </a:r>
            <a:endParaRPr lang="en-GB" dirty="0"/>
          </a:p>
        </p:txBody>
      </p:sp>
      <p:sp>
        <p:nvSpPr>
          <p:cNvPr id="6" name="TekstSylinder 5">
            <a:extLst>
              <a:ext uri="{FF2B5EF4-FFF2-40B4-BE49-F238E27FC236}">
                <a16:creationId xmlns="" xmlns:a16="http://schemas.microsoft.com/office/drawing/2014/main" id="{DB845BD2-4BE5-4038-8998-E9AF4C49710C}"/>
              </a:ext>
            </a:extLst>
          </p:cNvPr>
          <p:cNvSpPr txBox="1"/>
          <p:nvPr/>
        </p:nvSpPr>
        <p:spPr>
          <a:xfrm>
            <a:off x="2810313" y="4001351"/>
            <a:ext cx="61020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dirty="0"/>
              <a:t>Måle avsatt energi til de ulike delene av pasienten</a:t>
            </a:r>
            <a:endParaRPr lang="en-GB" dirty="0"/>
          </a:p>
        </p:txBody>
      </p:sp>
      <p:sp>
        <p:nvSpPr>
          <p:cNvPr id="8" name="TekstSylinder 7">
            <a:extLst>
              <a:ext uri="{FF2B5EF4-FFF2-40B4-BE49-F238E27FC236}">
                <a16:creationId xmlns="" xmlns:a16="http://schemas.microsoft.com/office/drawing/2014/main" id="{605DE1D6-48EB-4492-89D7-863D9760CD25}"/>
              </a:ext>
            </a:extLst>
          </p:cNvPr>
          <p:cNvSpPr txBox="1"/>
          <p:nvPr/>
        </p:nvSpPr>
        <p:spPr>
          <a:xfrm>
            <a:off x="4032744" y="2798503"/>
            <a:ext cx="36572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dirty="0"/>
              <a:t>Måle avsatt energi i hver enkelt </a:t>
            </a:r>
            <a:r>
              <a:rPr lang="nb-NO" dirty="0" err="1"/>
              <a:t>voxel</a:t>
            </a:r>
            <a:endParaRPr lang="en-GB" dirty="0"/>
          </a:p>
        </p:txBody>
      </p:sp>
      <p:pic>
        <p:nvPicPr>
          <p:cNvPr id="10" name="Bilde 9" descr="Et bilde som inneholder kopp, innendørs, vegg, sitter&#10;&#10;Beskrivelse som er generert med svært høy visshet">
            <a:extLst>
              <a:ext uri="{FF2B5EF4-FFF2-40B4-BE49-F238E27FC236}">
                <a16:creationId xmlns="" xmlns:a16="http://schemas.microsoft.com/office/drawing/2014/main" id="{3102854D-4D9C-4109-A07F-322D6E6B42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1" y="5268885"/>
            <a:ext cx="773046" cy="907777"/>
          </a:xfrm>
          <a:prstGeom prst="rect">
            <a:avLst/>
          </a:prstGeom>
        </p:spPr>
      </p:pic>
      <p:sp>
        <p:nvSpPr>
          <p:cNvPr id="11" name="TekstSylinder 10">
            <a:extLst>
              <a:ext uri="{FF2B5EF4-FFF2-40B4-BE49-F238E27FC236}">
                <a16:creationId xmlns="" xmlns:a16="http://schemas.microsoft.com/office/drawing/2014/main" id="{60D0EDFF-77B8-476A-9BD7-04FDF4F90E60}"/>
              </a:ext>
            </a:extLst>
          </p:cNvPr>
          <p:cNvSpPr txBox="1"/>
          <p:nvPr/>
        </p:nvSpPr>
        <p:spPr>
          <a:xfrm>
            <a:off x="5143561" y="6422671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The </a:t>
            </a:r>
            <a:r>
              <a:rPr lang="nb-NO" dirty="0" err="1"/>
              <a:t>holy</a:t>
            </a:r>
            <a:r>
              <a:rPr lang="nb-NO" dirty="0"/>
              <a:t> gray</a:t>
            </a:r>
            <a:endParaRPr lang="en-GB" dirty="0"/>
          </a:p>
        </p:txBody>
      </p:sp>
      <p:pic>
        <p:nvPicPr>
          <p:cNvPr id="12" name="Bilde 11" descr="Et bilde som inneholder kopp, innendørs, vegg, sitter&#10;&#10;Beskrivelse som er generert med svært høy visshet">
            <a:extLst>
              <a:ext uri="{FF2B5EF4-FFF2-40B4-BE49-F238E27FC236}">
                <a16:creationId xmlns="" xmlns:a16="http://schemas.microsoft.com/office/drawing/2014/main" id="{B23545B1-3956-4CBF-A202-BD5C982BD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31" y="1063370"/>
            <a:ext cx="773046" cy="907777"/>
          </a:xfrm>
          <a:prstGeom prst="rect">
            <a:avLst/>
          </a:prstGeom>
        </p:spPr>
      </p:pic>
      <p:sp>
        <p:nvSpPr>
          <p:cNvPr id="13" name="TekstSylinder 12">
            <a:extLst>
              <a:ext uri="{FF2B5EF4-FFF2-40B4-BE49-F238E27FC236}">
                <a16:creationId xmlns="" xmlns:a16="http://schemas.microsoft.com/office/drawing/2014/main" id="{D29E77DF-9BEF-4D04-9480-6547BC0827CA}"/>
              </a:ext>
            </a:extLst>
          </p:cNvPr>
          <p:cNvSpPr txBox="1"/>
          <p:nvPr/>
        </p:nvSpPr>
        <p:spPr>
          <a:xfrm>
            <a:off x="5143561" y="2217156"/>
            <a:ext cx="14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The </a:t>
            </a:r>
            <a:r>
              <a:rPr lang="nb-NO" dirty="0" err="1"/>
              <a:t>holy</a:t>
            </a:r>
            <a:r>
              <a:rPr lang="nb-NO" dirty="0"/>
              <a:t> gray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160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22E2D724-5C43-4144-9480-EEE2692E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Motivasjon - dosimetri</a:t>
            </a:r>
            <a:endParaRPr lang="en-GB" dirty="0"/>
          </a:p>
        </p:txBody>
      </p:sp>
      <p:sp>
        <p:nvSpPr>
          <p:cNvPr id="4" name="Rektangel 3">
            <a:extLst>
              <a:ext uri="{FF2B5EF4-FFF2-40B4-BE49-F238E27FC236}">
                <a16:creationId xmlns="" xmlns:a16="http://schemas.microsoft.com/office/drawing/2014/main" id="{658FAB19-F836-4CAC-8AEC-610BB21A67D8}"/>
              </a:ext>
            </a:extLst>
          </p:cNvPr>
          <p:cNvSpPr/>
          <p:nvPr/>
        </p:nvSpPr>
        <p:spPr>
          <a:xfrm>
            <a:off x="1459152" y="4163443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Kvantitativ avbildning</a:t>
            </a:r>
          </a:p>
          <a:p>
            <a:pPr algn="ctr"/>
            <a:r>
              <a:rPr lang="nb-NO" dirty="0"/>
              <a:t>(multiple)</a:t>
            </a:r>
            <a:endParaRPr lang="en-GB" dirty="0"/>
          </a:p>
        </p:txBody>
      </p:sp>
      <p:sp>
        <p:nvSpPr>
          <p:cNvPr id="5" name="Rektangel 4">
            <a:extLst>
              <a:ext uri="{FF2B5EF4-FFF2-40B4-BE49-F238E27FC236}">
                <a16:creationId xmlns="" xmlns:a16="http://schemas.microsoft.com/office/drawing/2014/main" id="{E687A8BD-D5C9-4A06-B3B7-96867E30884A}"/>
              </a:ext>
            </a:extLst>
          </p:cNvPr>
          <p:cNvSpPr/>
          <p:nvPr/>
        </p:nvSpPr>
        <p:spPr>
          <a:xfrm>
            <a:off x="5084328" y="4163443"/>
            <a:ext cx="2422187" cy="1123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/>
              <a:t>Doseberegning</a:t>
            </a:r>
            <a:endParaRPr lang="en-GB" dirty="0"/>
          </a:p>
        </p:txBody>
      </p:sp>
      <p:sp>
        <p:nvSpPr>
          <p:cNvPr id="6" name="Rektangel 5">
            <a:extLst>
              <a:ext uri="{FF2B5EF4-FFF2-40B4-BE49-F238E27FC236}">
                <a16:creationId xmlns="" xmlns:a16="http://schemas.microsoft.com/office/drawing/2014/main" id="{F42C76FB-F6A7-4486-842E-60672FEF1229}"/>
              </a:ext>
            </a:extLst>
          </p:cNvPr>
          <p:cNvSpPr/>
          <p:nvPr/>
        </p:nvSpPr>
        <p:spPr>
          <a:xfrm>
            <a:off x="8378763" y="4163443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Energiavsetning</a:t>
            </a:r>
          </a:p>
          <a:p>
            <a:pPr algn="ctr"/>
            <a:r>
              <a:rPr lang="nb-NO" dirty="0"/>
              <a:t>I kroppen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="" xmlns:a16="http://schemas.microsoft.com/office/drawing/2014/main" id="{956FF43A-5DB9-4B62-AD05-B0BAD6269DD7}"/>
              </a:ext>
            </a:extLst>
          </p:cNvPr>
          <p:cNvSpPr/>
          <p:nvPr/>
        </p:nvSpPr>
        <p:spPr>
          <a:xfrm>
            <a:off x="1459152" y="2079795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Injiserer en mengde aktivitet</a:t>
            </a:r>
            <a:endParaRPr lang="en-GB" dirty="0"/>
          </a:p>
        </p:txBody>
      </p:sp>
      <p:sp>
        <p:nvSpPr>
          <p:cNvPr id="8" name="Pil: ned 7">
            <a:extLst>
              <a:ext uri="{FF2B5EF4-FFF2-40B4-BE49-F238E27FC236}">
                <a16:creationId xmlns="" xmlns:a16="http://schemas.microsoft.com/office/drawing/2014/main" id="{F8A4EA60-BB5F-4063-A7C9-8F68D55D553E}"/>
              </a:ext>
            </a:extLst>
          </p:cNvPr>
          <p:cNvSpPr/>
          <p:nvPr/>
        </p:nvSpPr>
        <p:spPr>
          <a:xfrm>
            <a:off x="2577832" y="3449927"/>
            <a:ext cx="184825" cy="4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l: ned 8">
            <a:extLst>
              <a:ext uri="{FF2B5EF4-FFF2-40B4-BE49-F238E27FC236}">
                <a16:creationId xmlns="" xmlns:a16="http://schemas.microsoft.com/office/drawing/2014/main" id="{4C076ABA-C07C-493B-90DB-C768993C3D6D}"/>
              </a:ext>
            </a:extLst>
          </p:cNvPr>
          <p:cNvSpPr/>
          <p:nvPr/>
        </p:nvSpPr>
        <p:spPr>
          <a:xfrm rot="16200000">
            <a:off x="4322329" y="4491751"/>
            <a:ext cx="184825" cy="4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l: ned 9">
            <a:extLst>
              <a:ext uri="{FF2B5EF4-FFF2-40B4-BE49-F238E27FC236}">
                <a16:creationId xmlns="" xmlns:a16="http://schemas.microsoft.com/office/drawing/2014/main" id="{9AF2E863-2B25-4A4D-8477-8D22683A667F}"/>
              </a:ext>
            </a:extLst>
          </p:cNvPr>
          <p:cNvSpPr/>
          <p:nvPr/>
        </p:nvSpPr>
        <p:spPr>
          <a:xfrm rot="16200000">
            <a:off x="7821062" y="4498232"/>
            <a:ext cx="184825" cy="4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519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22E2D724-5C43-4144-9480-EEE2692E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Motivasjon - dosimetri</a:t>
            </a:r>
            <a:endParaRPr lang="en-GB" dirty="0"/>
          </a:p>
        </p:txBody>
      </p:sp>
      <p:sp>
        <p:nvSpPr>
          <p:cNvPr id="4" name="Rektangel 3">
            <a:extLst>
              <a:ext uri="{FF2B5EF4-FFF2-40B4-BE49-F238E27FC236}">
                <a16:creationId xmlns="" xmlns:a16="http://schemas.microsoft.com/office/drawing/2014/main" id="{658FAB19-F836-4CAC-8AEC-610BB21A67D8}"/>
              </a:ext>
            </a:extLst>
          </p:cNvPr>
          <p:cNvSpPr/>
          <p:nvPr/>
        </p:nvSpPr>
        <p:spPr>
          <a:xfrm>
            <a:off x="466929" y="4163443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Kvantitativ avbildning</a:t>
            </a:r>
          </a:p>
          <a:p>
            <a:pPr algn="ctr"/>
            <a:r>
              <a:rPr lang="nb-NO" dirty="0"/>
              <a:t>(multiple)</a:t>
            </a:r>
            <a:endParaRPr lang="en-GB" dirty="0"/>
          </a:p>
        </p:txBody>
      </p:sp>
      <p:sp>
        <p:nvSpPr>
          <p:cNvPr id="5" name="Rektangel 4">
            <a:extLst>
              <a:ext uri="{FF2B5EF4-FFF2-40B4-BE49-F238E27FC236}">
                <a16:creationId xmlns="" xmlns:a16="http://schemas.microsoft.com/office/drawing/2014/main" id="{E687A8BD-D5C9-4A06-B3B7-96867E30884A}"/>
              </a:ext>
            </a:extLst>
          </p:cNvPr>
          <p:cNvSpPr/>
          <p:nvPr/>
        </p:nvSpPr>
        <p:spPr>
          <a:xfrm>
            <a:off x="4092105" y="2247087"/>
            <a:ext cx="2422187" cy="1123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/>
              <a:t>Doseberegning</a:t>
            </a:r>
            <a:endParaRPr lang="en-GB" dirty="0"/>
          </a:p>
        </p:txBody>
      </p:sp>
      <p:sp>
        <p:nvSpPr>
          <p:cNvPr id="6" name="Rektangel 5">
            <a:extLst>
              <a:ext uri="{FF2B5EF4-FFF2-40B4-BE49-F238E27FC236}">
                <a16:creationId xmlns="" xmlns:a16="http://schemas.microsoft.com/office/drawing/2014/main" id="{F42C76FB-F6A7-4486-842E-60672FEF1229}"/>
              </a:ext>
            </a:extLst>
          </p:cNvPr>
          <p:cNvSpPr/>
          <p:nvPr/>
        </p:nvSpPr>
        <p:spPr>
          <a:xfrm>
            <a:off x="7474087" y="2208177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Energiavsetning</a:t>
            </a:r>
          </a:p>
          <a:p>
            <a:pPr algn="ctr"/>
            <a:r>
              <a:rPr lang="nb-NO" dirty="0"/>
              <a:t>I kroppen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="" xmlns:a16="http://schemas.microsoft.com/office/drawing/2014/main" id="{956FF43A-5DB9-4B62-AD05-B0BAD6269DD7}"/>
              </a:ext>
            </a:extLst>
          </p:cNvPr>
          <p:cNvSpPr/>
          <p:nvPr/>
        </p:nvSpPr>
        <p:spPr>
          <a:xfrm>
            <a:off x="466929" y="2079795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Injiserer en</a:t>
            </a:r>
            <a:r>
              <a:rPr lang="nb-NO" b="1" dirty="0">
                <a:solidFill>
                  <a:schemeClr val="tx1"/>
                </a:solidFill>
              </a:rPr>
              <a:t> </a:t>
            </a:r>
            <a:r>
              <a:rPr lang="nb-NO" dirty="0"/>
              <a:t>mengde aktivitet</a:t>
            </a:r>
            <a:endParaRPr lang="en-GB" dirty="0"/>
          </a:p>
        </p:txBody>
      </p:sp>
      <p:sp>
        <p:nvSpPr>
          <p:cNvPr id="8" name="Pil: ned 7">
            <a:extLst>
              <a:ext uri="{FF2B5EF4-FFF2-40B4-BE49-F238E27FC236}">
                <a16:creationId xmlns="" xmlns:a16="http://schemas.microsoft.com/office/drawing/2014/main" id="{F8A4EA60-BB5F-4063-A7C9-8F68D55D553E}"/>
              </a:ext>
            </a:extLst>
          </p:cNvPr>
          <p:cNvSpPr/>
          <p:nvPr/>
        </p:nvSpPr>
        <p:spPr>
          <a:xfrm>
            <a:off x="1585609" y="3449927"/>
            <a:ext cx="184825" cy="4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l: ned 8">
            <a:extLst>
              <a:ext uri="{FF2B5EF4-FFF2-40B4-BE49-F238E27FC236}">
                <a16:creationId xmlns="" xmlns:a16="http://schemas.microsoft.com/office/drawing/2014/main" id="{4C076ABA-C07C-493B-90DB-C768993C3D6D}"/>
              </a:ext>
            </a:extLst>
          </p:cNvPr>
          <p:cNvSpPr/>
          <p:nvPr/>
        </p:nvSpPr>
        <p:spPr>
          <a:xfrm rot="16200000">
            <a:off x="3330106" y="4491751"/>
            <a:ext cx="184825" cy="4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l: ned 9">
            <a:extLst>
              <a:ext uri="{FF2B5EF4-FFF2-40B4-BE49-F238E27FC236}">
                <a16:creationId xmlns="" xmlns:a16="http://schemas.microsoft.com/office/drawing/2014/main" id="{9AF2E863-2B25-4A4D-8477-8D22683A667F}"/>
              </a:ext>
            </a:extLst>
          </p:cNvPr>
          <p:cNvSpPr/>
          <p:nvPr/>
        </p:nvSpPr>
        <p:spPr>
          <a:xfrm rot="16200000">
            <a:off x="6828840" y="2581876"/>
            <a:ext cx="184825" cy="4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l: ned 10">
            <a:extLst>
              <a:ext uri="{FF2B5EF4-FFF2-40B4-BE49-F238E27FC236}">
                <a16:creationId xmlns="" xmlns:a16="http://schemas.microsoft.com/office/drawing/2014/main" id="{3390E7DC-75F6-41A5-B459-3A4FDDEC010B}"/>
              </a:ext>
            </a:extLst>
          </p:cNvPr>
          <p:cNvSpPr/>
          <p:nvPr/>
        </p:nvSpPr>
        <p:spPr>
          <a:xfrm rot="12929415">
            <a:off x="3741148" y="3375060"/>
            <a:ext cx="55006" cy="10371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ktangel 11">
            <a:extLst>
              <a:ext uri="{FF2B5EF4-FFF2-40B4-BE49-F238E27FC236}">
                <a16:creationId xmlns="" xmlns:a16="http://schemas.microsoft.com/office/drawing/2014/main" id="{F5A6FEDF-85A1-4846-A5FA-C9D7CAC0C17C}"/>
              </a:ext>
            </a:extLst>
          </p:cNvPr>
          <p:cNvSpPr/>
          <p:nvPr/>
        </p:nvSpPr>
        <p:spPr>
          <a:xfrm>
            <a:off x="7498398" y="3624208"/>
            <a:ext cx="2422187" cy="1123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/>
              <a:t>Oppnådd måldose eller nådd toksisk grense?</a:t>
            </a:r>
            <a:endParaRPr lang="en-GB" dirty="0"/>
          </a:p>
        </p:txBody>
      </p:sp>
      <p:sp>
        <p:nvSpPr>
          <p:cNvPr id="13" name="Rektangel 12">
            <a:extLst>
              <a:ext uri="{FF2B5EF4-FFF2-40B4-BE49-F238E27FC236}">
                <a16:creationId xmlns="" xmlns:a16="http://schemas.microsoft.com/office/drawing/2014/main" id="{146845D6-35B3-4659-8A79-6273932F1565}"/>
              </a:ext>
            </a:extLst>
          </p:cNvPr>
          <p:cNvSpPr/>
          <p:nvPr/>
        </p:nvSpPr>
        <p:spPr>
          <a:xfrm>
            <a:off x="5710155" y="5174778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Injiserer en</a:t>
            </a:r>
            <a:r>
              <a:rPr lang="nb-NO" b="1" dirty="0">
                <a:solidFill>
                  <a:schemeClr val="tx1"/>
                </a:solidFill>
              </a:rPr>
              <a:t> ny </a:t>
            </a:r>
            <a:r>
              <a:rPr lang="nb-NO" dirty="0"/>
              <a:t>mengde aktivitet</a:t>
            </a:r>
            <a:endParaRPr lang="en-GB" dirty="0"/>
          </a:p>
        </p:txBody>
      </p:sp>
      <p:sp>
        <p:nvSpPr>
          <p:cNvPr id="14" name="Rektangel 13">
            <a:extLst>
              <a:ext uri="{FF2B5EF4-FFF2-40B4-BE49-F238E27FC236}">
                <a16:creationId xmlns="" xmlns:a16="http://schemas.microsoft.com/office/drawing/2014/main" id="{F045EA19-8102-425E-BA71-162D199831E2}"/>
              </a:ext>
            </a:extLst>
          </p:cNvPr>
          <p:cNvSpPr/>
          <p:nvPr/>
        </p:nvSpPr>
        <p:spPr>
          <a:xfrm>
            <a:off x="9609311" y="5174778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Injiserer </a:t>
            </a:r>
            <a:r>
              <a:rPr lang="nb-NO" b="1" dirty="0">
                <a:solidFill>
                  <a:schemeClr val="tx1"/>
                </a:solidFill>
              </a:rPr>
              <a:t>ikke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Pil: ned 14">
            <a:extLst>
              <a:ext uri="{FF2B5EF4-FFF2-40B4-BE49-F238E27FC236}">
                <a16:creationId xmlns="" xmlns:a16="http://schemas.microsoft.com/office/drawing/2014/main" id="{7E6D574C-A4C2-464D-9A51-0FE44C577683}"/>
              </a:ext>
            </a:extLst>
          </p:cNvPr>
          <p:cNvSpPr/>
          <p:nvPr/>
        </p:nvSpPr>
        <p:spPr>
          <a:xfrm rot="2087822">
            <a:off x="7062305" y="4643791"/>
            <a:ext cx="184825" cy="4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Pil: ned 15">
            <a:extLst>
              <a:ext uri="{FF2B5EF4-FFF2-40B4-BE49-F238E27FC236}">
                <a16:creationId xmlns="" xmlns:a16="http://schemas.microsoft.com/office/drawing/2014/main" id="{CDDAA402-F1C1-469F-AF98-EA6C3EDA1B88}"/>
              </a:ext>
            </a:extLst>
          </p:cNvPr>
          <p:cNvSpPr/>
          <p:nvPr/>
        </p:nvSpPr>
        <p:spPr>
          <a:xfrm rot="18310764">
            <a:off x="10047926" y="4731274"/>
            <a:ext cx="184825" cy="4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731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22E2D724-5C43-4144-9480-EEE2692E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dirty="0"/>
              <a:t>Motivasjon - dosimetri</a:t>
            </a:r>
            <a:endParaRPr lang="en-GB" dirty="0"/>
          </a:p>
        </p:txBody>
      </p:sp>
      <p:sp>
        <p:nvSpPr>
          <p:cNvPr id="4" name="Rektangel 3">
            <a:extLst>
              <a:ext uri="{FF2B5EF4-FFF2-40B4-BE49-F238E27FC236}">
                <a16:creationId xmlns="" xmlns:a16="http://schemas.microsoft.com/office/drawing/2014/main" id="{658FAB19-F836-4CAC-8AEC-610BB21A67D8}"/>
              </a:ext>
            </a:extLst>
          </p:cNvPr>
          <p:cNvSpPr/>
          <p:nvPr/>
        </p:nvSpPr>
        <p:spPr>
          <a:xfrm>
            <a:off x="466929" y="4163443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Kvantitativ avbildning</a:t>
            </a:r>
          </a:p>
          <a:p>
            <a:pPr algn="ctr"/>
            <a:r>
              <a:rPr lang="nb-NO" dirty="0"/>
              <a:t>(multiple)</a:t>
            </a:r>
            <a:endParaRPr lang="en-GB" dirty="0"/>
          </a:p>
        </p:txBody>
      </p:sp>
      <p:sp>
        <p:nvSpPr>
          <p:cNvPr id="5" name="Rektangel 4">
            <a:extLst>
              <a:ext uri="{FF2B5EF4-FFF2-40B4-BE49-F238E27FC236}">
                <a16:creationId xmlns="" xmlns:a16="http://schemas.microsoft.com/office/drawing/2014/main" id="{E687A8BD-D5C9-4A06-B3B7-96867E30884A}"/>
              </a:ext>
            </a:extLst>
          </p:cNvPr>
          <p:cNvSpPr/>
          <p:nvPr/>
        </p:nvSpPr>
        <p:spPr>
          <a:xfrm>
            <a:off x="4092105" y="2247087"/>
            <a:ext cx="2422187" cy="1123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/>
              <a:t>Doseberegning</a:t>
            </a:r>
            <a:endParaRPr lang="en-GB" dirty="0"/>
          </a:p>
        </p:txBody>
      </p:sp>
      <p:sp>
        <p:nvSpPr>
          <p:cNvPr id="6" name="Rektangel 5">
            <a:extLst>
              <a:ext uri="{FF2B5EF4-FFF2-40B4-BE49-F238E27FC236}">
                <a16:creationId xmlns="" xmlns:a16="http://schemas.microsoft.com/office/drawing/2014/main" id="{F42C76FB-F6A7-4486-842E-60672FEF1229}"/>
              </a:ext>
            </a:extLst>
          </p:cNvPr>
          <p:cNvSpPr/>
          <p:nvPr/>
        </p:nvSpPr>
        <p:spPr>
          <a:xfrm>
            <a:off x="7474087" y="2208177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Energiavsetning</a:t>
            </a:r>
          </a:p>
          <a:p>
            <a:pPr algn="ctr"/>
            <a:r>
              <a:rPr lang="nb-NO" dirty="0"/>
              <a:t>I kroppen</a:t>
            </a:r>
            <a:endParaRPr lang="en-GB" dirty="0"/>
          </a:p>
        </p:txBody>
      </p:sp>
      <p:sp>
        <p:nvSpPr>
          <p:cNvPr id="7" name="Rektangel 6">
            <a:extLst>
              <a:ext uri="{FF2B5EF4-FFF2-40B4-BE49-F238E27FC236}">
                <a16:creationId xmlns="" xmlns:a16="http://schemas.microsoft.com/office/drawing/2014/main" id="{956FF43A-5DB9-4B62-AD05-B0BAD6269DD7}"/>
              </a:ext>
            </a:extLst>
          </p:cNvPr>
          <p:cNvSpPr/>
          <p:nvPr/>
        </p:nvSpPr>
        <p:spPr>
          <a:xfrm>
            <a:off x="466929" y="2079795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Injiserer en</a:t>
            </a:r>
            <a:r>
              <a:rPr lang="nb-NO" b="1" dirty="0">
                <a:solidFill>
                  <a:schemeClr val="tx1"/>
                </a:solidFill>
              </a:rPr>
              <a:t> </a:t>
            </a:r>
            <a:r>
              <a:rPr lang="nb-NO" b="1" i="1" dirty="0">
                <a:solidFill>
                  <a:schemeClr val="tx1"/>
                </a:solidFill>
              </a:rPr>
              <a:t>liten</a:t>
            </a:r>
            <a:r>
              <a:rPr lang="nb-NO" b="1" dirty="0">
                <a:solidFill>
                  <a:schemeClr val="tx1"/>
                </a:solidFill>
              </a:rPr>
              <a:t> </a:t>
            </a:r>
            <a:r>
              <a:rPr lang="nb-NO" dirty="0"/>
              <a:t>mengde aktivitet</a:t>
            </a:r>
            <a:endParaRPr lang="en-GB" dirty="0"/>
          </a:p>
        </p:txBody>
      </p:sp>
      <p:sp>
        <p:nvSpPr>
          <p:cNvPr id="8" name="Pil: ned 7">
            <a:extLst>
              <a:ext uri="{FF2B5EF4-FFF2-40B4-BE49-F238E27FC236}">
                <a16:creationId xmlns="" xmlns:a16="http://schemas.microsoft.com/office/drawing/2014/main" id="{F8A4EA60-BB5F-4063-A7C9-8F68D55D553E}"/>
              </a:ext>
            </a:extLst>
          </p:cNvPr>
          <p:cNvSpPr/>
          <p:nvPr/>
        </p:nvSpPr>
        <p:spPr>
          <a:xfrm>
            <a:off x="1585609" y="3449927"/>
            <a:ext cx="184825" cy="4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l: ned 9">
            <a:extLst>
              <a:ext uri="{FF2B5EF4-FFF2-40B4-BE49-F238E27FC236}">
                <a16:creationId xmlns="" xmlns:a16="http://schemas.microsoft.com/office/drawing/2014/main" id="{9AF2E863-2B25-4A4D-8477-8D22683A667F}"/>
              </a:ext>
            </a:extLst>
          </p:cNvPr>
          <p:cNvSpPr/>
          <p:nvPr/>
        </p:nvSpPr>
        <p:spPr>
          <a:xfrm rot="16200000">
            <a:off x="6828840" y="2581876"/>
            <a:ext cx="184825" cy="4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l: ned 10">
            <a:extLst>
              <a:ext uri="{FF2B5EF4-FFF2-40B4-BE49-F238E27FC236}">
                <a16:creationId xmlns="" xmlns:a16="http://schemas.microsoft.com/office/drawing/2014/main" id="{3390E7DC-75F6-41A5-B459-3A4FDDEC010B}"/>
              </a:ext>
            </a:extLst>
          </p:cNvPr>
          <p:cNvSpPr/>
          <p:nvPr/>
        </p:nvSpPr>
        <p:spPr>
          <a:xfrm rot="12929415">
            <a:off x="3741148" y="3375060"/>
            <a:ext cx="55006" cy="10371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ktangel 11">
            <a:extLst>
              <a:ext uri="{FF2B5EF4-FFF2-40B4-BE49-F238E27FC236}">
                <a16:creationId xmlns="" xmlns:a16="http://schemas.microsoft.com/office/drawing/2014/main" id="{F5A6FEDF-85A1-4846-A5FA-C9D7CAC0C17C}"/>
              </a:ext>
            </a:extLst>
          </p:cNvPr>
          <p:cNvSpPr/>
          <p:nvPr/>
        </p:nvSpPr>
        <p:spPr>
          <a:xfrm>
            <a:off x="7498398" y="3624208"/>
            <a:ext cx="2422187" cy="11235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/>
              <a:t>Beregning av aktivitet nødvendig for å oppnå ønsket effekt</a:t>
            </a:r>
            <a:endParaRPr lang="en-GB" dirty="0"/>
          </a:p>
        </p:txBody>
      </p:sp>
      <p:sp>
        <p:nvSpPr>
          <p:cNvPr id="13" name="Rektangel 12">
            <a:extLst>
              <a:ext uri="{FF2B5EF4-FFF2-40B4-BE49-F238E27FC236}">
                <a16:creationId xmlns="" xmlns:a16="http://schemas.microsoft.com/office/drawing/2014/main" id="{146845D6-35B3-4659-8A79-6273932F1565}"/>
              </a:ext>
            </a:extLst>
          </p:cNvPr>
          <p:cNvSpPr/>
          <p:nvPr/>
        </p:nvSpPr>
        <p:spPr>
          <a:xfrm>
            <a:off x="7498398" y="5369331"/>
            <a:ext cx="2422187" cy="11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Injiserer en</a:t>
            </a:r>
            <a:r>
              <a:rPr lang="nb-NO" b="1" dirty="0">
                <a:solidFill>
                  <a:schemeClr val="tx1"/>
                </a:solidFill>
              </a:rPr>
              <a:t> bestemt </a:t>
            </a:r>
            <a:r>
              <a:rPr lang="nb-NO" dirty="0"/>
              <a:t>mengde aktivitet</a:t>
            </a:r>
            <a:endParaRPr lang="en-GB" dirty="0"/>
          </a:p>
        </p:txBody>
      </p:sp>
      <p:sp>
        <p:nvSpPr>
          <p:cNvPr id="15" name="Pil: ned 14">
            <a:extLst>
              <a:ext uri="{FF2B5EF4-FFF2-40B4-BE49-F238E27FC236}">
                <a16:creationId xmlns="" xmlns:a16="http://schemas.microsoft.com/office/drawing/2014/main" id="{7E6D574C-A4C2-464D-9A51-0FE44C577683}"/>
              </a:ext>
            </a:extLst>
          </p:cNvPr>
          <p:cNvSpPr/>
          <p:nvPr/>
        </p:nvSpPr>
        <p:spPr>
          <a:xfrm>
            <a:off x="8617078" y="4820059"/>
            <a:ext cx="184825" cy="4669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05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="" xmlns:a16="http://schemas.microsoft.com/office/drawing/2014/main" id="{22B01F89-93D8-49C8-A6E1-0307193681B9}"/>
              </a:ext>
            </a:extLst>
          </p:cNvPr>
          <p:cNvSpPr/>
          <p:nvPr/>
        </p:nvSpPr>
        <p:spPr>
          <a:xfrm>
            <a:off x="3129065" y="1802047"/>
            <a:ext cx="5933869" cy="3253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4800" dirty="0"/>
              <a:t>Kvantitativ avbildning</a:t>
            </a:r>
          </a:p>
          <a:p>
            <a:pPr algn="ctr"/>
            <a:r>
              <a:rPr lang="nb-NO" sz="4800" dirty="0"/>
              <a:t>(multiple)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2402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F9C9BE32-F283-448F-A387-DDAB1B01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 kladd før Siemens brukermøte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CF93651D-1564-4F70-A3CF-1E0F2B46E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Ingen klare figurer</a:t>
            </a:r>
          </a:p>
          <a:p>
            <a:r>
              <a:rPr lang="nb-NO" dirty="0"/>
              <a:t>Ingen klar layout</a:t>
            </a:r>
          </a:p>
          <a:p>
            <a:r>
              <a:rPr lang="nb-NO" dirty="0"/>
              <a:t>(</a:t>
            </a:r>
            <a:r>
              <a:rPr lang="nb-NO" dirty="0" smtClean="0"/>
              <a:t>Nesten) </a:t>
            </a:r>
            <a:r>
              <a:rPr lang="nb-NO" dirty="0"/>
              <a:t>Ingen plan</a:t>
            </a:r>
          </a:p>
          <a:p>
            <a:r>
              <a:rPr lang="nb-NO" dirty="0"/>
              <a:t>Test av innhold</a:t>
            </a:r>
          </a:p>
          <a:p>
            <a:r>
              <a:rPr lang="nb-NO" dirty="0"/>
              <a:t>(Be </a:t>
            </a:r>
            <a:r>
              <a:rPr lang="nb-NO" dirty="0" err="1"/>
              <a:t>gentle</a:t>
            </a:r>
            <a:r>
              <a:rPr lang="nb-NO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55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756498" y="2349568"/>
            <a:ext cx="10515600" cy="1325563"/>
          </a:xfrm>
        </p:spPr>
        <p:txBody>
          <a:bodyPr/>
          <a:lstStyle/>
          <a:p>
            <a:r>
              <a:rPr lang="nb-NO" dirty="0"/>
              <a:t>Hvor nøyaktig?</a:t>
            </a:r>
          </a:p>
        </p:txBody>
      </p:sp>
    </p:spTree>
    <p:extLst>
      <p:ext uri="{BB962C8B-B14F-4D97-AF65-F5344CB8AC3E}">
        <p14:creationId xmlns:p14="http://schemas.microsoft.com/office/powerpoint/2010/main" val="3644873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="" xmlns:a16="http://schemas.microsoft.com/office/drawing/2014/main" id="{9EAEB9C9-C166-4AC4-9500-D5C72005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05" y="1123138"/>
            <a:ext cx="5124450" cy="8763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="" xmlns:a16="http://schemas.microsoft.com/office/drawing/2014/main" id="{08FFBD0C-C60F-4C1D-BEB1-1BAA8ABF2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42" y="1999438"/>
            <a:ext cx="4067175" cy="609600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="" xmlns:a16="http://schemas.microsoft.com/office/drawing/2014/main" id="{28974569-9803-4B72-8621-292177821E92}"/>
              </a:ext>
            </a:extLst>
          </p:cNvPr>
          <p:cNvSpPr txBox="1"/>
          <p:nvPr/>
        </p:nvSpPr>
        <p:spPr>
          <a:xfrm>
            <a:off x="5749654" y="1380908"/>
            <a:ext cx="606945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dirty="0"/>
              <a:t>99mTc, 111In, 131I – «To </a:t>
            </a:r>
            <a:r>
              <a:rPr lang="nb-NO" dirty="0" err="1"/>
              <a:t>summarize</a:t>
            </a:r>
            <a:r>
              <a:rPr lang="nb-NO" dirty="0"/>
              <a:t>… </a:t>
            </a:r>
            <a:r>
              <a:rPr lang="nb-NO" dirty="0" err="1"/>
              <a:t>activity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b="1" dirty="0" err="1"/>
              <a:t>accurately</a:t>
            </a:r>
            <a:r>
              <a:rPr lang="nb-NO" b="1" dirty="0"/>
              <a:t> </a:t>
            </a:r>
            <a:r>
              <a:rPr lang="nb-NO" b="1" dirty="0" err="1"/>
              <a:t>meassured</a:t>
            </a:r>
            <a:r>
              <a:rPr lang="nb-NO" b="1" dirty="0"/>
              <a:t> (+/- 10 %) </a:t>
            </a:r>
            <a:r>
              <a:rPr lang="nb-NO" dirty="0"/>
              <a:t>at </a:t>
            </a:r>
            <a:r>
              <a:rPr lang="nb-NO" dirty="0" err="1"/>
              <a:t>least</a:t>
            </a:r>
            <a:r>
              <a:rPr lang="nb-NO" dirty="0"/>
              <a:t> in </a:t>
            </a:r>
            <a:r>
              <a:rPr lang="nb-NO" dirty="0" err="1"/>
              <a:t>uniformely</a:t>
            </a:r>
            <a:r>
              <a:rPr lang="nb-NO" dirty="0"/>
              <a:t> </a:t>
            </a:r>
            <a:r>
              <a:rPr lang="nb-NO" dirty="0" err="1"/>
              <a:t>attenuating</a:t>
            </a:r>
            <a:r>
              <a:rPr lang="nb-NO" dirty="0"/>
              <a:t> parts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body… as </a:t>
            </a:r>
            <a:r>
              <a:rPr lang="nb-NO" dirty="0" err="1"/>
              <a:t>small</a:t>
            </a:r>
            <a:r>
              <a:rPr lang="nb-NO" dirty="0"/>
              <a:t> as 40 ml»</a:t>
            </a:r>
            <a:endParaRPr lang="en-GB" dirty="0"/>
          </a:p>
        </p:txBody>
      </p:sp>
      <p:pic>
        <p:nvPicPr>
          <p:cNvPr id="8" name="Bilde 7">
            <a:extLst>
              <a:ext uri="{FF2B5EF4-FFF2-40B4-BE49-F238E27FC236}">
                <a16:creationId xmlns="" xmlns:a16="http://schemas.microsoft.com/office/drawing/2014/main" id="{CDC7E6EF-9ECE-4CFE-8FC0-94A9663E5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5" y="3360740"/>
            <a:ext cx="4909172" cy="13810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="" xmlns:a16="http://schemas.microsoft.com/office/drawing/2014/main" id="{308C2744-1711-4482-B3E4-7C5A63FE0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5" y="4932103"/>
            <a:ext cx="4772025" cy="666750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="" xmlns:a16="http://schemas.microsoft.com/office/drawing/2014/main" id="{53B2D9C2-9FE6-4FDF-8945-0153E1EC9C46}"/>
              </a:ext>
            </a:extLst>
          </p:cNvPr>
          <p:cNvSpPr txBox="1"/>
          <p:nvPr/>
        </p:nvSpPr>
        <p:spPr>
          <a:xfrm>
            <a:off x="5749654" y="3995385"/>
            <a:ext cx="606945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“…the results should be improved image quality</a:t>
            </a:r>
          </a:p>
          <a:p>
            <a:pPr algn="ctr"/>
            <a:r>
              <a:rPr lang="en-GB" dirty="0"/>
              <a:t>and, perhaps, quantitative accuracies </a:t>
            </a:r>
            <a:r>
              <a:rPr lang="en-GB" b="1" dirty="0"/>
              <a:t>of about 10 %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60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="" xmlns:a16="http://schemas.microsoft.com/office/drawing/2014/main" id="{958E0822-CD86-4A71-83B8-51EF4F70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6" y="1598274"/>
            <a:ext cx="7016331" cy="188180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="" xmlns:a16="http://schemas.microsoft.com/office/drawing/2014/main" id="{54DD07A5-2276-4BBC-8B84-3966953B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971" y="2791491"/>
            <a:ext cx="3284698" cy="82425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="" xmlns:a16="http://schemas.microsoft.com/office/drawing/2014/main" id="{ABD36D5F-F633-40E0-AEA0-95FBF4CFEF92}"/>
              </a:ext>
            </a:extLst>
          </p:cNvPr>
          <p:cNvSpPr/>
          <p:nvPr/>
        </p:nvSpPr>
        <p:spPr>
          <a:xfrm>
            <a:off x="8299096" y="1539499"/>
            <a:ext cx="2707105" cy="3881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“…quantification based on</a:t>
            </a:r>
          </a:p>
          <a:p>
            <a:r>
              <a:rPr lang="en-GB" dirty="0"/>
              <a:t>a calibration procedure similar to the one used in PET</a:t>
            </a:r>
          </a:p>
          <a:p>
            <a:r>
              <a:rPr lang="en-GB" dirty="0"/>
              <a:t>seems to be feasible </a:t>
            </a:r>
            <a:r>
              <a:rPr lang="en-GB" b="1" dirty="0"/>
              <a:t>within 10% error limits </a:t>
            </a:r>
            <a:r>
              <a:rPr lang="en-GB" dirty="0"/>
              <a:t>and even below</a:t>
            </a:r>
          </a:p>
          <a:p>
            <a:r>
              <a:rPr lang="en-GB" dirty="0"/>
              <a:t>if a fine-tuning of all acquisition and reconstruction parameters is performed.””” </a:t>
            </a:r>
          </a:p>
          <a:p>
            <a:pPr algn="ctr"/>
            <a:endParaRPr lang="en-GB" dirty="0"/>
          </a:p>
        </p:txBody>
      </p:sp>
      <p:sp>
        <p:nvSpPr>
          <p:cNvPr id="10" name="Rektangel 9">
            <a:extLst>
              <a:ext uri="{FF2B5EF4-FFF2-40B4-BE49-F238E27FC236}">
                <a16:creationId xmlns="" xmlns:a16="http://schemas.microsoft.com/office/drawing/2014/main" id="{B2547CD6-16D2-4B2E-AB2A-78144B67CEA8}"/>
              </a:ext>
            </a:extLst>
          </p:cNvPr>
          <p:cNvSpPr/>
          <p:nvPr/>
        </p:nvSpPr>
        <p:spPr>
          <a:xfrm>
            <a:off x="2552966" y="4347864"/>
            <a:ext cx="2460009" cy="149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7200" dirty="0"/>
              <a:t>10 %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216389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="" xmlns:a16="http://schemas.microsoft.com/office/drawing/2014/main" id="{5BEBE11A-093E-4E37-9B7D-ACA2AF4C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82148">
            <a:off x="201141" y="900735"/>
            <a:ext cx="7781925" cy="115252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="" xmlns:a16="http://schemas.microsoft.com/office/drawing/2014/main" id="{B312E959-A346-48FF-929D-DF7DFDE1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2610">
            <a:off x="5274754" y="2001973"/>
            <a:ext cx="6819900" cy="164782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="" xmlns:a16="http://schemas.microsoft.com/office/drawing/2014/main" id="{E5D6E7ED-F5DC-40C7-A011-7E7A1DE0C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57" y="3429000"/>
            <a:ext cx="6013033" cy="2376899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="" xmlns:a16="http://schemas.microsoft.com/office/drawing/2014/main" id="{BEA20B44-38C7-4AD5-9C33-5B58E3B8B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9588">
            <a:off x="5558012" y="3426518"/>
            <a:ext cx="5443514" cy="215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0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="" xmlns:a16="http://schemas.microsoft.com/office/drawing/2014/main" id="{47B03348-A022-467E-AED4-94771522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82156" y="-482485"/>
            <a:ext cx="6642678" cy="959127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="" xmlns:a16="http://schemas.microsoft.com/office/drawing/2014/main" id="{38C230A4-C88A-4244-AA77-1341BA66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030"/>
            <a:ext cx="10515600" cy="1325563"/>
          </a:xfrm>
        </p:spPr>
        <p:txBody>
          <a:bodyPr/>
          <a:lstStyle/>
          <a:p>
            <a:r>
              <a:rPr lang="nb-NO" dirty="0"/>
              <a:t>I-131</a:t>
            </a:r>
            <a:endParaRPr lang="en-GB" dirty="0"/>
          </a:p>
        </p:txBody>
      </p:sp>
      <p:sp>
        <p:nvSpPr>
          <p:cNvPr id="6" name="TekstSylinder 5">
            <a:extLst>
              <a:ext uri="{FF2B5EF4-FFF2-40B4-BE49-F238E27FC236}">
                <a16:creationId xmlns="" xmlns:a16="http://schemas.microsoft.com/office/drawing/2014/main" id="{92D67961-903C-4234-AEA3-0D31F7080341}"/>
              </a:ext>
            </a:extLst>
          </p:cNvPr>
          <p:cNvSpPr txBox="1"/>
          <p:nvPr/>
        </p:nvSpPr>
        <p:spPr>
          <a:xfrm rot="20056442">
            <a:off x="8439474" y="5043834"/>
            <a:ext cx="401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TODO: </a:t>
            </a:r>
            <a:r>
              <a:rPr lang="nb-NO" sz="3600" b="1" dirty="0" err="1">
                <a:solidFill>
                  <a:srgbClr val="FF0000"/>
                </a:solidFill>
              </a:rPr>
              <a:t>Modify</a:t>
            </a:r>
            <a:r>
              <a:rPr lang="nb-NO" sz="3600" b="1" dirty="0">
                <a:solidFill>
                  <a:srgbClr val="FF0000"/>
                </a:solidFill>
              </a:rPr>
              <a:t> </a:t>
            </a:r>
            <a:r>
              <a:rPr lang="nb-NO" sz="3600" b="1" dirty="0" err="1">
                <a:solidFill>
                  <a:srgbClr val="FF0000"/>
                </a:solidFill>
              </a:rPr>
              <a:t>table</a:t>
            </a:r>
            <a:endParaRPr lang="en-GB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15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9B683C07-8F1C-455B-90DC-71BD4755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09" y="2291202"/>
            <a:ext cx="10515600" cy="1325563"/>
          </a:xfrm>
        </p:spPr>
        <p:txBody>
          <a:bodyPr/>
          <a:lstStyle/>
          <a:p>
            <a:r>
              <a:rPr lang="nb-NO" dirty="0"/>
              <a:t>Det kommer an på…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147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9F69E2DB-AF4B-40AE-98E4-B002A82F0B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Nukliden</a:t>
            </a:r>
          </a:p>
          <a:p>
            <a:r>
              <a:rPr lang="nb-NO" dirty="0"/>
              <a:t>Organet man vil måle</a:t>
            </a:r>
          </a:p>
          <a:p>
            <a:r>
              <a:rPr lang="nb-NO" dirty="0"/>
              <a:t>Protokollavhengig</a:t>
            </a:r>
          </a:p>
          <a:p>
            <a:r>
              <a:rPr lang="nb-NO" dirty="0"/>
              <a:t>Måten man kalibrerer bildene på</a:t>
            </a:r>
          </a:p>
          <a:p>
            <a:r>
              <a:rPr lang="nb-NO" dirty="0"/>
              <a:t>…</a:t>
            </a:r>
          </a:p>
          <a:p>
            <a:r>
              <a:rPr lang="nb-NO" dirty="0"/>
              <a:t>…</a:t>
            </a:r>
          </a:p>
          <a:p>
            <a:r>
              <a:rPr lang="nb-NO" dirty="0"/>
              <a:t>…</a:t>
            </a:r>
          </a:p>
          <a:p>
            <a:r>
              <a:rPr lang="nb-NO" dirty="0"/>
              <a:t>… </a:t>
            </a:r>
          </a:p>
          <a:p>
            <a:endParaRPr lang="nb-NO" dirty="0"/>
          </a:p>
        </p:txBody>
      </p:sp>
      <p:sp>
        <p:nvSpPr>
          <p:cNvPr id="5" name="Tittel 1">
            <a:extLst>
              <a:ext uri="{FF2B5EF4-FFF2-40B4-BE49-F238E27FC236}">
                <a16:creationId xmlns="" xmlns:a16="http://schemas.microsoft.com/office/drawing/2014/main" id="{EB5C1399-007A-4070-9EE4-F56F67E38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643" y="297032"/>
            <a:ext cx="10515600" cy="1325563"/>
          </a:xfrm>
        </p:spPr>
        <p:txBody>
          <a:bodyPr/>
          <a:lstStyle/>
          <a:p>
            <a:r>
              <a:rPr lang="nb-NO" dirty="0"/>
              <a:t>…en hel rekke 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458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6624A98A-D56F-4211-9658-A69DECBF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Uansett</a:t>
            </a:r>
            <a:endParaRPr lang="en-GB" dirty="0"/>
          </a:p>
        </p:txBody>
      </p:sp>
      <p:sp>
        <p:nvSpPr>
          <p:cNvPr id="15" name="Rektangel 14">
            <a:extLst>
              <a:ext uri="{FF2B5EF4-FFF2-40B4-BE49-F238E27FC236}">
                <a16:creationId xmlns="" xmlns:a16="http://schemas.microsoft.com/office/drawing/2014/main" id="{7150FAA7-30E4-4412-96C5-BB61840B2EFA}"/>
              </a:ext>
            </a:extLst>
          </p:cNvPr>
          <p:cNvSpPr/>
          <p:nvPr/>
        </p:nvSpPr>
        <p:spPr>
          <a:xfrm>
            <a:off x="4270375" y="1995954"/>
            <a:ext cx="2460009" cy="1498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7200" dirty="0"/>
              <a:t>10 %</a:t>
            </a:r>
            <a:endParaRPr lang="en-GB" sz="7200" dirty="0"/>
          </a:p>
        </p:txBody>
      </p:sp>
      <p:sp>
        <p:nvSpPr>
          <p:cNvPr id="19" name="Rektangel 18">
            <a:extLst>
              <a:ext uri="{FF2B5EF4-FFF2-40B4-BE49-F238E27FC236}">
                <a16:creationId xmlns="" xmlns:a16="http://schemas.microsoft.com/office/drawing/2014/main" id="{87DBEACD-7D99-4E52-BD37-62D851A50394}"/>
              </a:ext>
            </a:extLst>
          </p:cNvPr>
          <p:cNvSpPr/>
          <p:nvPr/>
        </p:nvSpPr>
        <p:spPr>
          <a:xfrm>
            <a:off x="4657286" y="3680050"/>
            <a:ext cx="1686189" cy="749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(Kanskje 5 %)</a:t>
            </a:r>
            <a:endParaRPr lang="en-GB" dirty="0"/>
          </a:p>
        </p:txBody>
      </p:sp>
      <p:sp>
        <p:nvSpPr>
          <p:cNvPr id="20" name="Rektangel 19">
            <a:extLst>
              <a:ext uri="{FF2B5EF4-FFF2-40B4-BE49-F238E27FC236}">
                <a16:creationId xmlns="" xmlns:a16="http://schemas.microsoft.com/office/drawing/2014/main" id="{A542A2D8-99BB-4887-A7FB-04348544A62A}"/>
              </a:ext>
            </a:extLst>
          </p:cNvPr>
          <p:cNvSpPr/>
          <p:nvPr/>
        </p:nvSpPr>
        <p:spPr>
          <a:xfrm>
            <a:off x="4514675" y="4585443"/>
            <a:ext cx="1971413" cy="66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/>
              <a:t>(Kanskje &gt; 20 % om du ikke tenker deg om)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89430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6624A98A-D56F-4211-9658-A69DECBF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Uansett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5FBBA904-86B2-4168-899E-B68EC7C48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56216" cy="4351338"/>
          </a:xfrm>
        </p:spPr>
        <p:txBody>
          <a:bodyPr/>
          <a:lstStyle/>
          <a:p>
            <a:r>
              <a:rPr lang="nb-NO" dirty="0"/>
              <a:t>Verifiser, verifiser, verifiser</a:t>
            </a:r>
          </a:p>
          <a:p>
            <a:endParaRPr lang="nb-NO" dirty="0"/>
          </a:p>
          <a:p>
            <a:r>
              <a:rPr lang="nb-NO" dirty="0"/>
              <a:t>Fantom som ligner på </a:t>
            </a:r>
            <a:r>
              <a:rPr lang="nb-NO" dirty="0" smtClean="0"/>
              <a:t>pasienten</a:t>
            </a:r>
            <a:endParaRPr lang="nb-NO" dirty="0"/>
          </a:p>
          <a:p>
            <a:endParaRPr lang="nb-NO" dirty="0"/>
          </a:p>
          <a:p>
            <a:r>
              <a:rPr lang="nb-NO" dirty="0"/>
              <a:t>Aktivitet som ligner på pasienten</a:t>
            </a:r>
          </a:p>
          <a:p>
            <a:endParaRPr lang="nb-NO" dirty="0"/>
          </a:p>
          <a:p>
            <a:r>
              <a:rPr lang="nb-NO" dirty="0"/>
              <a:t>Tidkrevende men verdt det (plag din lokale fysiker)</a:t>
            </a:r>
            <a:endParaRPr lang="en-GB" dirty="0"/>
          </a:p>
        </p:txBody>
      </p:sp>
      <p:sp>
        <p:nvSpPr>
          <p:cNvPr id="10" name="TekstSylinder 9">
            <a:extLst>
              <a:ext uri="{FF2B5EF4-FFF2-40B4-BE49-F238E27FC236}">
                <a16:creationId xmlns="" xmlns:a16="http://schemas.microsoft.com/office/drawing/2014/main" id="{0F985597-8B0B-459E-B4F7-FA1BB2DE5E13}"/>
              </a:ext>
            </a:extLst>
          </p:cNvPr>
          <p:cNvSpPr txBox="1"/>
          <p:nvPr/>
        </p:nvSpPr>
        <p:spPr>
          <a:xfrm>
            <a:off x="6593749" y="1589157"/>
            <a:ext cx="91198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Kalibrer</a:t>
            </a:r>
            <a:endParaRPr lang="en-GB" dirty="0"/>
          </a:p>
        </p:txBody>
      </p:sp>
      <p:sp>
        <p:nvSpPr>
          <p:cNvPr id="11" name="TekstSylinder 10">
            <a:extLst>
              <a:ext uri="{FF2B5EF4-FFF2-40B4-BE49-F238E27FC236}">
                <a16:creationId xmlns="" xmlns:a16="http://schemas.microsoft.com/office/drawing/2014/main" id="{879BED92-4CF9-4825-93B9-2EF25FE0ABEE}"/>
              </a:ext>
            </a:extLst>
          </p:cNvPr>
          <p:cNvSpPr txBox="1"/>
          <p:nvPr/>
        </p:nvSpPr>
        <p:spPr>
          <a:xfrm>
            <a:off x="8246377" y="3100577"/>
            <a:ext cx="189436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Test m/ Aktivitet 1</a:t>
            </a:r>
            <a:endParaRPr lang="en-GB" dirty="0"/>
          </a:p>
        </p:txBody>
      </p:sp>
      <p:sp>
        <p:nvSpPr>
          <p:cNvPr id="13" name="TekstSylinder 12">
            <a:extLst>
              <a:ext uri="{FF2B5EF4-FFF2-40B4-BE49-F238E27FC236}">
                <a16:creationId xmlns="" xmlns:a16="http://schemas.microsoft.com/office/drawing/2014/main" id="{E41C3EF1-5AAA-4F9C-B78F-26A465894643}"/>
              </a:ext>
            </a:extLst>
          </p:cNvPr>
          <p:cNvSpPr txBox="1"/>
          <p:nvPr/>
        </p:nvSpPr>
        <p:spPr>
          <a:xfrm>
            <a:off x="8246379" y="3887990"/>
            <a:ext cx="189436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Test m/ Aktivitet 2</a:t>
            </a:r>
            <a:endParaRPr lang="en-GB" dirty="0"/>
          </a:p>
        </p:txBody>
      </p:sp>
      <p:sp>
        <p:nvSpPr>
          <p:cNvPr id="14" name="TekstSylinder 13">
            <a:extLst>
              <a:ext uri="{FF2B5EF4-FFF2-40B4-BE49-F238E27FC236}">
                <a16:creationId xmlns="" xmlns:a16="http://schemas.microsoft.com/office/drawing/2014/main" id="{58B634EE-1241-42B4-82D9-2074DCE72FC5}"/>
              </a:ext>
            </a:extLst>
          </p:cNvPr>
          <p:cNvSpPr txBox="1"/>
          <p:nvPr/>
        </p:nvSpPr>
        <p:spPr>
          <a:xfrm>
            <a:off x="8246379" y="4563140"/>
            <a:ext cx="189436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Test m/ Aktivitet 3</a:t>
            </a:r>
            <a:endParaRPr lang="en-GB" dirty="0"/>
          </a:p>
        </p:txBody>
      </p:sp>
      <p:sp>
        <p:nvSpPr>
          <p:cNvPr id="16" name="TekstSylinder 15">
            <a:extLst>
              <a:ext uri="{FF2B5EF4-FFF2-40B4-BE49-F238E27FC236}">
                <a16:creationId xmlns="" xmlns:a16="http://schemas.microsoft.com/office/drawing/2014/main" id="{4AC2EB5F-CE25-4981-A81F-05788658DC08}"/>
              </a:ext>
            </a:extLst>
          </p:cNvPr>
          <p:cNvSpPr txBox="1"/>
          <p:nvPr/>
        </p:nvSpPr>
        <p:spPr>
          <a:xfrm>
            <a:off x="8246378" y="2262830"/>
            <a:ext cx="189436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Test m/ Aktivitet 0</a:t>
            </a:r>
            <a:endParaRPr lang="en-GB" dirty="0"/>
          </a:p>
        </p:txBody>
      </p:sp>
      <p:sp>
        <p:nvSpPr>
          <p:cNvPr id="17" name="Pil: ned 16">
            <a:extLst>
              <a:ext uri="{FF2B5EF4-FFF2-40B4-BE49-F238E27FC236}">
                <a16:creationId xmlns="" xmlns:a16="http://schemas.microsoft.com/office/drawing/2014/main" id="{FCE15FD8-0A9B-45DC-8AC9-73C1BE121934}"/>
              </a:ext>
            </a:extLst>
          </p:cNvPr>
          <p:cNvSpPr/>
          <p:nvPr/>
        </p:nvSpPr>
        <p:spPr>
          <a:xfrm>
            <a:off x="10603685" y="2139193"/>
            <a:ext cx="109057" cy="3145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Pil: høyre 17">
            <a:extLst>
              <a:ext uri="{FF2B5EF4-FFF2-40B4-BE49-F238E27FC236}">
                <a16:creationId xmlns="" xmlns:a16="http://schemas.microsoft.com/office/drawing/2014/main" id="{0656D927-FE5F-4DB3-A9C8-D31293D1CA56}"/>
              </a:ext>
            </a:extLst>
          </p:cNvPr>
          <p:cNvSpPr/>
          <p:nvPr/>
        </p:nvSpPr>
        <p:spPr>
          <a:xfrm>
            <a:off x="7705289" y="1679684"/>
            <a:ext cx="541088" cy="16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053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20C81333-25EE-4800-ABC7-4801A706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solidFill>
                  <a:srgbClr val="FF0000"/>
                </a:solidFill>
              </a:rPr>
              <a:t>xSPECT</a:t>
            </a:r>
            <a:r>
              <a:rPr lang="nb-NO" dirty="0">
                <a:solidFill>
                  <a:srgbClr val="FF0000"/>
                </a:solidFill>
              </a:rPr>
              <a:t> - 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62205C50-EAA6-4ACE-AF31-07E8D1B82E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>
                <a:solidFill>
                  <a:srgbClr val="FF0000"/>
                </a:solidFill>
              </a:rPr>
              <a:t>Burde jeg linke det mot </a:t>
            </a:r>
            <a:r>
              <a:rPr lang="nb-NO" dirty="0" err="1">
                <a:solidFill>
                  <a:srgbClr val="FF0000"/>
                </a:solidFill>
              </a:rPr>
              <a:t>xSPECT</a:t>
            </a:r>
            <a:r>
              <a:rPr lang="nb-NO" dirty="0">
                <a:solidFill>
                  <a:srgbClr val="FF0000"/>
                </a:solidFill>
              </a:rPr>
              <a:t>?</a:t>
            </a:r>
          </a:p>
          <a:p>
            <a:r>
              <a:rPr lang="nb-NO" dirty="0">
                <a:solidFill>
                  <a:srgbClr val="FF0000"/>
                </a:solidFill>
              </a:rPr>
              <a:t>99m Tc – fantomeksperiment</a:t>
            </a:r>
          </a:p>
          <a:p>
            <a:r>
              <a:rPr lang="nb-NO" dirty="0">
                <a:solidFill>
                  <a:srgbClr val="FF0000"/>
                </a:solidFill>
              </a:rPr>
              <a:t>Standardisering av kalibrering en fin ting (så lenge man verifiserer)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34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49F93FF6-207B-4145-889E-80BA7871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jeg?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CD8AB0BD-8304-4075-922C-99DD6B112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Stipendiat på Oslo Universitetssykehus</a:t>
            </a:r>
          </a:p>
          <a:p>
            <a:endParaRPr lang="nb-NO" dirty="0"/>
          </a:p>
          <a:p>
            <a:r>
              <a:rPr lang="nb-NO" dirty="0"/>
              <a:t>Fysiker (egentlig sivilingeniør i Fysikk og Matematikk)</a:t>
            </a:r>
          </a:p>
          <a:p>
            <a:endParaRPr lang="nb-NO" dirty="0"/>
          </a:p>
          <a:p>
            <a:r>
              <a:rPr lang="nb-NO" dirty="0"/>
              <a:t>Jobber med dosimetri i forbindelse med en fase ½-studie av 177Lu-lilotomab satetraxetan – en behandling av Non-</a:t>
            </a:r>
            <a:r>
              <a:rPr lang="nb-NO" dirty="0" err="1"/>
              <a:t>Hodgkin</a:t>
            </a:r>
            <a:r>
              <a:rPr lang="nb-NO" dirty="0"/>
              <a:t>-</a:t>
            </a:r>
            <a:r>
              <a:rPr lang="nb-NO" dirty="0" err="1"/>
              <a:t>lymfom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A70DF400-B7CB-4A8C-B24C-8E52F468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Dosimetrianvendelser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C3AE1452-377E-41D5-8B84-2A54421E83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SPECT-kameraets store styrke: Et bredt spekter av nuklider</a:t>
            </a:r>
          </a:p>
          <a:p>
            <a:r>
              <a:rPr lang="nb-NO" dirty="0"/>
              <a:t>I terapisammenheng:</a:t>
            </a:r>
          </a:p>
          <a:p>
            <a:pPr lvl="1"/>
            <a:r>
              <a:rPr lang="nb-NO" dirty="0"/>
              <a:t>131-I </a:t>
            </a:r>
            <a:r>
              <a:rPr lang="nb-NO" dirty="0" err="1"/>
              <a:t>thyrodea</a:t>
            </a:r>
            <a:r>
              <a:rPr lang="nb-NO" dirty="0"/>
              <a:t> ++</a:t>
            </a:r>
          </a:p>
          <a:p>
            <a:pPr lvl="1"/>
            <a:r>
              <a:rPr lang="nb-NO" dirty="0"/>
              <a:t>90-Y for </a:t>
            </a:r>
            <a:r>
              <a:rPr lang="nb-NO" dirty="0" err="1"/>
              <a:t>radioembolisasjon</a:t>
            </a:r>
            <a:r>
              <a:rPr lang="nb-NO" dirty="0"/>
              <a:t> ++</a:t>
            </a:r>
          </a:p>
          <a:p>
            <a:pPr lvl="1"/>
            <a:r>
              <a:rPr lang="nb-NO" dirty="0"/>
              <a:t>177-Lu for </a:t>
            </a:r>
            <a:r>
              <a:rPr lang="nb-NO" dirty="0" err="1"/>
              <a:t>neuroendokrine</a:t>
            </a:r>
            <a:r>
              <a:rPr lang="nb-NO" dirty="0"/>
              <a:t> tumorer ++</a:t>
            </a:r>
          </a:p>
          <a:p>
            <a:pPr lvl="1"/>
            <a:r>
              <a:rPr lang="nb-NO" dirty="0"/>
              <a:t>(166-Ho mikrosfærer)</a:t>
            </a:r>
          </a:p>
          <a:p>
            <a:r>
              <a:rPr lang="nb-NO" dirty="0"/>
              <a:t>Alle mer utfordrende enn 99m-Tc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3819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="" xmlns:a16="http://schemas.microsoft.com/office/drawing/2014/main" id="{523CCD80-31DC-46DC-8CC5-32D448CBDA24}"/>
              </a:ext>
            </a:extLst>
          </p:cNvPr>
          <p:cNvSpPr txBox="1"/>
          <p:nvPr/>
        </p:nvSpPr>
        <p:spPr>
          <a:xfrm>
            <a:off x="2252512" y="3044279"/>
            <a:ext cx="7686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dirty="0"/>
              <a:t>Er det noe å hente på dosimetri?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370175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="" xmlns:a16="http://schemas.microsoft.com/office/drawing/2014/main" id="{1B9FE674-F456-49B3-8012-2FAC9FE76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48" y="5164716"/>
            <a:ext cx="10287000" cy="138112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="" xmlns:a16="http://schemas.microsoft.com/office/drawing/2014/main" id="{CEFC7006-540A-45FD-8EBF-9E3B2BC9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784" y="144379"/>
            <a:ext cx="6191751" cy="2282992"/>
          </a:xfrm>
          <a:prstGeom prst="rect">
            <a:avLst/>
          </a:prstGeom>
        </p:spPr>
      </p:pic>
      <p:pic>
        <p:nvPicPr>
          <p:cNvPr id="4" name="Plassholder for innhold 4">
            <a:extLst>
              <a:ext uri="{FF2B5EF4-FFF2-40B4-BE49-F238E27FC236}">
                <a16:creationId xmlns="" xmlns:a16="http://schemas.microsoft.com/office/drawing/2014/main" id="{46FB96E1-B95A-4949-BD65-5615599586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29536" y="2791838"/>
            <a:ext cx="7665968" cy="18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5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="" xmlns:a16="http://schemas.microsoft.com/office/drawing/2014/main" id="{C22BC77E-38B2-4ACC-940A-3463DFE4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842" y="180473"/>
            <a:ext cx="3471862" cy="11811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="" xmlns:a16="http://schemas.microsoft.com/office/drawing/2014/main" id="{B9A7937C-4DA7-4BEE-AC6E-903AB9093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53" y="457200"/>
            <a:ext cx="7550508" cy="613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9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="" xmlns:a16="http://schemas.microsoft.com/office/drawing/2014/main" id="{89E15745-8A14-4CFE-99EA-DEACFB8E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41" y="420578"/>
            <a:ext cx="4386262" cy="3008422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="" xmlns:a16="http://schemas.microsoft.com/office/drawing/2014/main" id="{689BC07D-E75D-4F68-B1A1-DDBE2FAE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41" y="3890728"/>
            <a:ext cx="9897227" cy="21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3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="" xmlns:a16="http://schemas.microsoft.com/office/drawing/2014/main" id="{AB535FBB-4FD4-4A3B-82CA-7EC6C0C6C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1" y="1585912"/>
            <a:ext cx="11438257" cy="30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9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="" xmlns:a16="http://schemas.microsoft.com/office/drawing/2014/main" id="{35F621EF-0D21-408B-979C-4A1FB3AEA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37" y="1808269"/>
            <a:ext cx="6749603" cy="2525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="" xmlns:a16="http://schemas.microsoft.com/office/drawing/2014/main" id="{5DA0226D-03AD-45EF-8257-DBB82444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25" y="1667262"/>
            <a:ext cx="4258928" cy="2525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1">
            <a:extLst>
              <a:ext uri="{FF2B5EF4-FFF2-40B4-BE49-F238E27FC236}">
                <a16:creationId xmlns="" xmlns:a16="http://schemas.microsoft.com/office/drawing/2014/main" id="{003A235B-FB03-4815-B927-CF65F1D24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625" y="4492894"/>
            <a:ext cx="3784828" cy="1042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pPr algn="ctr"/>
            <a:r>
              <a:rPr lang="en-GB" altLang="en-US" sz="1400" dirty="0">
                <a:latin typeface="Arial" panose="020B0604020202020204" pitchFamily="34" charset="0"/>
              </a:rPr>
              <a:t>Example of dose response in patient with inoperable metastasized PNET in liver (patient 19). </a:t>
            </a:r>
            <a:r>
              <a:rPr lang="en-GB" altLang="en-US" sz="1400" dirty="0" err="1">
                <a:latin typeface="Arial" panose="020B0604020202020204" pitchFamily="34" charset="0"/>
              </a:rPr>
              <a:t>Ezgi</a:t>
            </a:r>
            <a:r>
              <a:rPr lang="en-GB" altLang="en-US" sz="1400" dirty="0">
                <a:latin typeface="Arial" panose="020B0604020202020204" pitchFamily="34" charset="0"/>
              </a:rPr>
              <a:t> </a:t>
            </a:r>
            <a:r>
              <a:rPr lang="en-GB" altLang="en-US" sz="1400" dirty="0" err="1">
                <a:latin typeface="Arial" panose="020B0604020202020204" pitchFamily="34" charset="0"/>
              </a:rPr>
              <a:t>Ilan</a:t>
            </a:r>
            <a:r>
              <a:rPr lang="en-GB" altLang="en-US" sz="1400" dirty="0">
                <a:latin typeface="Arial" panose="020B0604020202020204" pitchFamily="34" charset="0"/>
              </a:rPr>
              <a:t> et al. J </a:t>
            </a:r>
            <a:r>
              <a:rPr lang="en-GB" altLang="en-US" sz="1400" dirty="0" err="1">
                <a:latin typeface="Arial" panose="020B0604020202020204" pitchFamily="34" charset="0"/>
              </a:rPr>
              <a:t>Nucl</a:t>
            </a:r>
            <a:r>
              <a:rPr lang="en-GB" altLang="en-US" sz="1400" dirty="0">
                <a:latin typeface="Arial" panose="020B0604020202020204" pitchFamily="34" charset="0"/>
              </a:rPr>
              <a:t> Med 2015;56:177-182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="" xmlns:a16="http://schemas.microsoft.com/office/drawing/2014/main" id="{CC01302B-79ED-4CDE-8575-EFFBD7A49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7037" y="4606924"/>
            <a:ext cx="6524248" cy="1190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msgothic" charset="0"/>
              </a:defRPr>
            </a:lvl9pPr>
          </a:lstStyle>
          <a:p>
            <a:pPr algn="ctr"/>
            <a:r>
              <a:rPr lang="en-GB" altLang="en-US" sz="1400" dirty="0">
                <a:latin typeface="Arial" panose="020B0604020202020204" pitchFamily="34" charset="0"/>
              </a:rPr>
              <a:t>Tumor dose–response relationship for patients with PNETs treated with PRRT using 177Lu-DOTATATE, including tumors larger than 2.2 cm (A) and only tumors larger than 4 cm (B). </a:t>
            </a:r>
            <a:r>
              <a:rPr lang="en-GB" altLang="en-US" sz="1400" dirty="0" err="1">
                <a:latin typeface="Arial" panose="020B0604020202020204" pitchFamily="34" charset="0"/>
              </a:rPr>
              <a:t>Ezgi</a:t>
            </a:r>
            <a:r>
              <a:rPr lang="en-GB" altLang="en-US" sz="1400" dirty="0">
                <a:latin typeface="Arial" panose="020B0604020202020204" pitchFamily="34" charset="0"/>
              </a:rPr>
              <a:t> </a:t>
            </a:r>
            <a:r>
              <a:rPr lang="en-GB" altLang="en-US" sz="1400" dirty="0" err="1">
                <a:latin typeface="Arial" panose="020B0604020202020204" pitchFamily="34" charset="0"/>
              </a:rPr>
              <a:t>Ilan</a:t>
            </a:r>
            <a:r>
              <a:rPr lang="en-GB" altLang="en-US" sz="1400" dirty="0">
                <a:latin typeface="Arial" panose="020B0604020202020204" pitchFamily="34" charset="0"/>
              </a:rPr>
              <a:t> et al. J </a:t>
            </a:r>
            <a:r>
              <a:rPr lang="en-GB" altLang="en-US" sz="1400" dirty="0" err="1">
                <a:latin typeface="Arial" panose="020B0604020202020204" pitchFamily="34" charset="0"/>
              </a:rPr>
              <a:t>Nucl</a:t>
            </a:r>
            <a:r>
              <a:rPr lang="en-GB" altLang="en-US" sz="1400" dirty="0">
                <a:latin typeface="Arial" panose="020B0604020202020204" pitchFamily="34" charset="0"/>
              </a:rPr>
              <a:t> Med 2015;56:177-182</a:t>
            </a:r>
          </a:p>
        </p:txBody>
      </p:sp>
    </p:spTree>
    <p:extLst>
      <p:ext uri="{BB962C8B-B14F-4D97-AF65-F5344CB8AC3E}">
        <p14:creationId xmlns:p14="http://schemas.microsoft.com/office/powerpoint/2010/main" val="831994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="" xmlns:a16="http://schemas.microsoft.com/office/drawing/2014/main" id="{F96A5DC8-E25C-4587-A032-0E1834B1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8" y="0"/>
            <a:ext cx="10183144" cy="331750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="" xmlns:a16="http://schemas.microsoft.com/office/drawing/2014/main" id="{70CDB7CE-F2AF-4EF3-A1F2-5A30A6ABB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56" y="3317505"/>
            <a:ext cx="5524500" cy="325755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="" xmlns:a16="http://schemas.microsoft.com/office/drawing/2014/main" id="{1777AB3D-ED30-4AAB-A4F9-D82E18D1D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09334"/>
            <a:ext cx="5601087" cy="88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46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="" xmlns:a16="http://schemas.microsoft.com/office/drawing/2014/main" id="{96409B87-FF9E-412D-BABC-0314BF51A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33" y="1435578"/>
            <a:ext cx="5942040" cy="4260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Bilde 9">
            <a:extLst>
              <a:ext uri="{FF2B5EF4-FFF2-40B4-BE49-F238E27FC236}">
                <a16:creationId xmlns="" xmlns:a16="http://schemas.microsoft.com/office/drawing/2014/main" id="{C1429504-EB5B-4871-8C3F-1A7F4E1AF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188" y="113397"/>
            <a:ext cx="3742748" cy="751929"/>
          </a:xfrm>
          <a:prstGeom prst="rect">
            <a:avLst/>
          </a:prstGeom>
        </p:spPr>
      </p:pic>
      <p:sp>
        <p:nvSpPr>
          <p:cNvPr id="11" name="TekstSylinder 10">
            <a:extLst>
              <a:ext uri="{FF2B5EF4-FFF2-40B4-BE49-F238E27FC236}">
                <a16:creationId xmlns="" xmlns:a16="http://schemas.microsoft.com/office/drawing/2014/main" id="{BEA7D651-5616-496D-B043-65BCA1705A5D}"/>
              </a:ext>
            </a:extLst>
          </p:cNvPr>
          <p:cNvSpPr txBox="1"/>
          <p:nvPr/>
        </p:nvSpPr>
        <p:spPr>
          <a:xfrm>
            <a:off x="1317071" y="1435578"/>
            <a:ext cx="228472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Liten mengde aktivitet</a:t>
            </a:r>
            <a:endParaRPr lang="en-GB" dirty="0"/>
          </a:p>
        </p:txBody>
      </p:sp>
      <p:sp>
        <p:nvSpPr>
          <p:cNvPr id="12" name="TekstSylinder 11">
            <a:extLst>
              <a:ext uri="{FF2B5EF4-FFF2-40B4-BE49-F238E27FC236}">
                <a16:creationId xmlns="" xmlns:a16="http://schemas.microsoft.com/office/drawing/2014/main" id="{1E2F2751-649C-4F53-8F30-4296E9129C21}"/>
              </a:ext>
            </a:extLst>
          </p:cNvPr>
          <p:cNvSpPr txBox="1"/>
          <p:nvPr/>
        </p:nvSpPr>
        <p:spPr>
          <a:xfrm>
            <a:off x="1909252" y="2116484"/>
            <a:ext cx="110036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Dosimetri</a:t>
            </a:r>
            <a:endParaRPr lang="en-GB" dirty="0"/>
          </a:p>
        </p:txBody>
      </p:sp>
      <p:sp>
        <p:nvSpPr>
          <p:cNvPr id="13" name="TekstSylinder 12">
            <a:extLst>
              <a:ext uri="{FF2B5EF4-FFF2-40B4-BE49-F238E27FC236}">
                <a16:creationId xmlns="" xmlns:a16="http://schemas.microsoft.com/office/drawing/2014/main" id="{E96CB3E6-FCEC-46D6-8207-4ADDC06FE0A3}"/>
              </a:ext>
            </a:extLst>
          </p:cNvPr>
          <p:cNvSpPr txBox="1"/>
          <p:nvPr/>
        </p:nvSpPr>
        <p:spPr>
          <a:xfrm>
            <a:off x="1446176" y="2797390"/>
            <a:ext cx="202651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dirty="0"/>
              <a:t>Begrense 75 cGy til </a:t>
            </a:r>
          </a:p>
          <a:p>
            <a:pPr algn="ctr"/>
            <a:r>
              <a:rPr lang="nb-NO" dirty="0"/>
              <a:t>hele pasienten</a:t>
            </a:r>
            <a:endParaRPr lang="en-GB" dirty="0"/>
          </a:p>
        </p:txBody>
      </p:sp>
      <p:sp>
        <p:nvSpPr>
          <p:cNvPr id="14" name="TekstSylinder 13">
            <a:extLst>
              <a:ext uri="{FF2B5EF4-FFF2-40B4-BE49-F238E27FC236}">
                <a16:creationId xmlns="" xmlns:a16="http://schemas.microsoft.com/office/drawing/2014/main" id="{002E2C6C-5A0B-4EC2-8478-F2D26761877B}"/>
              </a:ext>
            </a:extLst>
          </p:cNvPr>
          <p:cNvSpPr txBox="1"/>
          <p:nvPr/>
        </p:nvSpPr>
        <p:spPr>
          <a:xfrm>
            <a:off x="1255515" y="3755295"/>
            <a:ext cx="240784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nb-NO" dirty="0"/>
              <a:t>Terapi-mengde aktivitet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="" xmlns:a16="http://schemas.microsoft.com/office/drawing/2014/main" id="{B780FEB3-CEAC-4EE9-98C2-358C313CB9E3}"/>
              </a:ext>
            </a:extLst>
          </p:cNvPr>
          <p:cNvSpPr txBox="1"/>
          <p:nvPr/>
        </p:nvSpPr>
        <p:spPr>
          <a:xfrm>
            <a:off x="1909252" y="4329798"/>
            <a:ext cx="110036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dirty="0"/>
              <a:t>Dosimetri</a:t>
            </a:r>
            <a:endParaRPr lang="en-GB" dirty="0"/>
          </a:p>
        </p:txBody>
      </p:sp>
      <p:cxnSp>
        <p:nvCxnSpPr>
          <p:cNvPr id="17" name="Rett pilkobling 16">
            <a:extLst>
              <a:ext uri="{FF2B5EF4-FFF2-40B4-BE49-F238E27FC236}">
                <a16:creationId xmlns="" xmlns:a16="http://schemas.microsoft.com/office/drawing/2014/main" id="{5DB6FCCB-2275-458D-AC43-ABCFCCD5B580}"/>
              </a:ext>
            </a:extLst>
          </p:cNvPr>
          <p:cNvCxnSpPr>
            <a:cxnSpLocks/>
          </p:cNvCxnSpPr>
          <p:nvPr/>
        </p:nvCxnSpPr>
        <p:spPr>
          <a:xfrm>
            <a:off x="1090569" y="1225377"/>
            <a:ext cx="0" cy="402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136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="" xmlns:a16="http://schemas.microsoft.com/office/drawing/2014/main" id="{7B7928CE-3860-48F5-A328-5DC6F1A4E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06" y="965302"/>
            <a:ext cx="7672388" cy="539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Bilde 6">
            <a:extLst>
              <a:ext uri="{FF2B5EF4-FFF2-40B4-BE49-F238E27FC236}">
                <a16:creationId xmlns="" xmlns:a16="http://schemas.microsoft.com/office/drawing/2014/main" id="{88E81B0D-ED0E-475D-8B48-0371A3CA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52" y="0"/>
            <a:ext cx="3742748" cy="75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3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6B2E432B-CFB6-426B-9211-880933ECD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Innhold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="" xmlns:a16="http://schemas.microsoft.com/office/drawing/2014/main" id="{6E8AC5B1-27F7-409E-B25B-F35CDE46F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Kort motivasjon – dosimetri</a:t>
            </a:r>
          </a:p>
          <a:p>
            <a:r>
              <a:rPr lang="nb-NO" dirty="0"/>
              <a:t>Kvantitativ SPECT – hva er det?</a:t>
            </a:r>
          </a:p>
          <a:p>
            <a:r>
              <a:rPr lang="nb-NO" dirty="0"/>
              <a:t>Nøyaktighet – hvor er vi?</a:t>
            </a:r>
          </a:p>
          <a:p>
            <a:r>
              <a:rPr lang="nb-NO" dirty="0"/>
              <a:t>Eksempler fra andres arbeid</a:t>
            </a:r>
          </a:p>
          <a:p>
            <a:r>
              <a:rPr lang="nb-NO" dirty="0"/>
              <a:t>Mitt eget arbeid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840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F33CFC78-8D5E-4532-883F-78D51BCA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Mitt eget arbeid</a:t>
            </a:r>
            <a:endParaRPr lang="en-GB" dirty="0"/>
          </a:p>
        </p:txBody>
      </p:sp>
      <p:pic>
        <p:nvPicPr>
          <p:cNvPr id="6" name="Bilde 5">
            <a:extLst>
              <a:ext uri="{FF2B5EF4-FFF2-40B4-BE49-F238E27FC236}">
                <a16:creationId xmlns="" xmlns:a16="http://schemas.microsoft.com/office/drawing/2014/main" id="{DCA684BC-CF96-4410-9B62-39C9395CA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57" y="1690688"/>
            <a:ext cx="7012285" cy="39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66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="" xmlns:a16="http://schemas.microsoft.com/office/drawing/2014/main" id="{B07B815A-49CF-46ED-A24D-28E9F943D5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17" y="397119"/>
            <a:ext cx="6351765" cy="606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33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skjermbilde&#10;&#10;Beskrivelse som er generert med svært høy visshet">
            <a:extLst>
              <a:ext uri="{FF2B5EF4-FFF2-40B4-BE49-F238E27FC236}">
                <a16:creationId xmlns="" xmlns:a16="http://schemas.microsoft.com/office/drawing/2014/main" id="{2815B7E8-5BC9-4D43-9A64-8CA8C22CA6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5" y="939453"/>
            <a:ext cx="11600923" cy="450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64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innendørs, sitter, bord, klær&#10;&#10;Beskrivelse som er generert med høy visshet">
            <a:extLst>
              <a:ext uri="{FF2B5EF4-FFF2-40B4-BE49-F238E27FC236}">
                <a16:creationId xmlns="" xmlns:a16="http://schemas.microsoft.com/office/drawing/2014/main" id="{7FCEF3B8-8E7E-429F-ADFE-89C0D07FF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50" y="1569559"/>
            <a:ext cx="10187299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54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tekst, kart&#10;&#10;Beskrivelse som er generert med svært høy visshet">
            <a:extLst>
              <a:ext uri="{FF2B5EF4-FFF2-40B4-BE49-F238E27FC236}">
                <a16:creationId xmlns="" xmlns:a16="http://schemas.microsoft.com/office/drawing/2014/main" id="{AF418DCF-0B1F-4878-A7E1-40A55C473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20" y="335205"/>
            <a:ext cx="8943959" cy="61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06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 descr="Et bilde som inneholder tekst, kart&#10;&#10;Beskrivelse som er generert med svært høy visshet">
            <a:extLst>
              <a:ext uri="{FF2B5EF4-FFF2-40B4-BE49-F238E27FC236}">
                <a16:creationId xmlns="" xmlns:a16="http://schemas.microsoft.com/office/drawing/2014/main" id="{634FAE73-D760-4F77-866F-C9A89B4F0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571" y="401874"/>
            <a:ext cx="6054252" cy="6054252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="" xmlns:a16="http://schemas.microsoft.com/office/drawing/2014/main" id="{7E2C929D-9DC4-4137-9899-2F8079A283E3}"/>
              </a:ext>
            </a:extLst>
          </p:cNvPr>
          <p:cNvSpPr txBox="1"/>
          <p:nvPr/>
        </p:nvSpPr>
        <p:spPr>
          <a:xfrm>
            <a:off x="552177" y="2982724"/>
            <a:ext cx="41980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3200" dirty="0"/>
              <a:t>Dosimetri mot toksisitet</a:t>
            </a:r>
          </a:p>
          <a:p>
            <a:pPr algn="ctr"/>
            <a:r>
              <a:rPr lang="nb-NO" dirty="0"/>
              <a:t>(fritt foredrag i morgen)</a:t>
            </a:r>
            <a:endParaRPr lang="en-GB" dirty="0"/>
          </a:p>
        </p:txBody>
      </p:sp>
      <p:sp>
        <p:nvSpPr>
          <p:cNvPr id="3" name="TekstSylinder 2">
            <a:extLst>
              <a:ext uri="{FF2B5EF4-FFF2-40B4-BE49-F238E27FC236}">
                <a16:creationId xmlns="" xmlns:a16="http://schemas.microsoft.com/office/drawing/2014/main" id="{FC999B20-39C0-427E-B189-F43AAC99DF28}"/>
              </a:ext>
            </a:extLst>
          </p:cNvPr>
          <p:cNvSpPr txBox="1"/>
          <p:nvPr/>
        </p:nvSpPr>
        <p:spPr>
          <a:xfrm rot="19078771">
            <a:off x="6498151" y="4728698"/>
            <a:ext cx="121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i="1" dirty="0">
                <a:solidFill>
                  <a:srgbClr val="FF0000"/>
                </a:solidFill>
              </a:rPr>
              <a:t>Axis…</a:t>
            </a:r>
            <a:endParaRPr lang="en-GB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21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="" xmlns:a16="http://schemas.microsoft.com/office/drawing/2014/main" id="{523CCD80-31DC-46DC-8CC5-32D448CBDA24}"/>
              </a:ext>
            </a:extLst>
          </p:cNvPr>
          <p:cNvSpPr txBox="1"/>
          <p:nvPr/>
        </p:nvSpPr>
        <p:spPr>
          <a:xfrm>
            <a:off x="2252512" y="3044279"/>
            <a:ext cx="7686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400" dirty="0"/>
              <a:t>Er det noe å hente på dosimetri?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13550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="" xmlns:a16="http://schemas.microsoft.com/office/drawing/2014/main" id="{1AF9A571-EAA4-46BE-9BD1-B20649D26D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717" y="243228"/>
            <a:ext cx="7288205" cy="1796985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="" xmlns:a16="http://schemas.microsoft.com/office/drawing/2014/main" id="{466C5BFA-EC09-4FFD-8138-A8097D3D742E}"/>
              </a:ext>
            </a:extLst>
          </p:cNvPr>
          <p:cNvSpPr/>
          <p:nvPr/>
        </p:nvSpPr>
        <p:spPr>
          <a:xfrm>
            <a:off x="922790" y="2801922"/>
            <a:ext cx="9647339" cy="212579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GB" dirty="0"/>
              <a:t>“Dosimetry </a:t>
            </a:r>
            <a:r>
              <a:rPr lang="en-GB" b="1" dirty="0"/>
              <a:t>not only is nice to have </a:t>
            </a:r>
            <a:r>
              <a:rPr lang="en-GB" dirty="0"/>
              <a:t>and easily performed after treatment with 177 Lu or before treatment of differentiated thyroid</a:t>
            </a:r>
          </a:p>
          <a:p>
            <a:r>
              <a:rPr lang="en-GB" dirty="0"/>
              <a:t>cancer with radioiodine but also </a:t>
            </a:r>
            <a:r>
              <a:rPr lang="en-GB" b="1" dirty="0"/>
              <a:t>is needed for predicting therapy success </a:t>
            </a:r>
            <a:r>
              <a:rPr lang="en-GB" dirty="0"/>
              <a:t>and optimizing therapeutic applications of radiopharmaceuticals. The disadvantage of an increased need for resources is</a:t>
            </a:r>
          </a:p>
          <a:p>
            <a:r>
              <a:rPr lang="en-GB" b="1" dirty="0"/>
              <a:t>easily counterbalanced by the patient-specific information </a:t>
            </a:r>
            <a:r>
              <a:rPr lang="en-GB" dirty="0"/>
              <a:t>that is</a:t>
            </a:r>
          </a:p>
          <a:p>
            <a:r>
              <a:rPr lang="en-GB" dirty="0"/>
              <a:t>provided by dosimetry for optimizing the treatment of each patient.” – Emphasis mine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192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2A645376-FCAA-4AC5-9D0F-2A435988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Takk for oppmerksomheten, spørsmål?</a:t>
            </a:r>
            <a:endParaRPr lang="en-GB" dirty="0"/>
          </a:p>
        </p:txBody>
      </p:sp>
      <p:sp>
        <p:nvSpPr>
          <p:cNvPr id="5" name="Rektangel 4">
            <a:extLst>
              <a:ext uri="{FF2B5EF4-FFF2-40B4-BE49-F238E27FC236}">
                <a16:creationId xmlns="" xmlns:a16="http://schemas.microsoft.com/office/drawing/2014/main" id="{4E69499F-A89C-47B9-A115-8EBF036504ED}"/>
              </a:ext>
            </a:extLst>
          </p:cNvPr>
          <p:cNvSpPr/>
          <p:nvPr/>
        </p:nvSpPr>
        <p:spPr>
          <a:xfrm>
            <a:off x="3406392" y="4119824"/>
            <a:ext cx="4501661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3600" u="sng" dirty="0">
                <a:solidFill>
                  <a:schemeClr val="accent1"/>
                </a:solidFill>
              </a:rPr>
              <a:t>johbla@ous-hf.no</a:t>
            </a:r>
            <a:endParaRPr lang="en-GB" sz="3600" u="sng" dirty="0">
              <a:solidFill>
                <a:schemeClr val="accent1"/>
              </a:solidFill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="" xmlns:a16="http://schemas.microsoft.com/office/drawing/2014/main" id="{463ADBD2-C7F8-4225-94A2-DB6031322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1" y="3162666"/>
            <a:ext cx="3136342" cy="3136342"/>
          </a:xfrm>
          <a:prstGeom prst="rect">
            <a:avLst/>
          </a:prstGeom>
        </p:spPr>
      </p:pic>
      <p:pic>
        <p:nvPicPr>
          <p:cNvPr id="9" name="Bilde 8" descr="Et bilde som inneholder innendørs&#10;&#10;Beskrivelse som er generert med høy visshet">
            <a:extLst>
              <a:ext uri="{FF2B5EF4-FFF2-40B4-BE49-F238E27FC236}">
                <a16:creationId xmlns="" xmlns:a16="http://schemas.microsoft.com/office/drawing/2014/main" id="{E087ABD8-EC42-4441-846F-A8A0B27A9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584" y="3162666"/>
            <a:ext cx="3136342" cy="3136342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="" xmlns:a16="http://schemas.microsoft.com/office/drawing/2014/main" id="{C19B1E0C-F245-4DA5-9304-589323C89432}"/>
              </a:ext>
            </a:extLst>
          </p:cNvPr>
          <p:cNvSpPr txBox="1"/>
          <p:nvPr/>
        </p:nvSpPr>
        <p:spPr>
          <a:xfrm>
            <a:off x="1291360" y="2706025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/>
              <a:t>Lysbilder</a:t>
            </a:r>
            <a:endParaRPr lang="en-GB" sz="2400" b="1" dirty="0"/>
          </a:p>
        </p:txBody>
      </p:sp>
      <p:sp>
        <p:nvSpPr>
          <p:cNvPr id="11" name="TekstSylinder 10">
            <a:extLst>
              <a:ext uri="{FF2B5EF4-FFF2-40B4-BE49-F238E27FC236}">
                <a16:creationId xmlns="" xmlns:a16="http://schemas.microsoft.com/office/drawing/2014/main" id="{B8DDCCEE-DAA8-4129-A7A8-339C29DE4287}"/>
              </a:ext>
            </a:extLst>
          </p:cNvPr>
          <p:cNvSpPr txBox="1"/>
          <p:nvPr/>
        </p:nvSpPr>
        <p:spPr>
          <a:xfrm>
            <a:off x="8745531" y="2701001"/>
            <a:ext cx="168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/>
              <a:t>Kontaktinfo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23952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="" xmlns:a16="http://schemas.microsoft.com/office/drawing/2014/main" id="{84840055-905F-4E35-B64D-5357768AC4E0}"/>
              </a:ext>
            </a:extLst>
          </p:cNvPr>
          <p:cNvSpPr/>
          <p:nvPr/>
        </p:nvSpPr>
        <p:spPr>
          <a:xfrm>
            <a:off x="1224647" y="2194140"/>
            <a:ext cx="9917723" cy="2427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dirty="0"/>
              <a:t>«Kvantitativ» – en fin sammenheng mellom </a:t>
            </a:r>
            <a:r>
              <a:rPr lang="nb-NO" sz="3600" dirty="0" err="1"/>
              <a:t>telletall</a:t>
            </a:r>
            <a:r>
              <a:rPr lang="nb-NO" sz="3600" dirty="0"/>
              <a:t> og radioaktivitet i (SPECT)-bilder</a:t>
            </a:r>
          </a:p>
          <a:p>
            <a:pPr algn="ctr"/>
            <a:endParaRPr lang="nb-NO" sz="3600" dirty="0"/>
          </a:p>
          <a:p>
            <a:pPr algn="ctr"/>
            <a:r>
              <a:rPr lang="nb-NO" sz="3600" dirty="0"/>
              <a:t>100 </a:t>
            </a:r>
            <a:r>
              <a:rPr lang="nb-NO" sz="3600" dirty="0" err="1"/>
              <a:t>telletall</a:t>
            </a:r>
            <a:r>
              <a:rPr lang="nb-NO" sz="3600" dirty="0"/>
              <a:t> er 5 MBq i dag, i morgen, i Ola, i Per, </a:t>
            </a:r>
            <a:r>
              <a:rPr lang="nb-NO" sz="3600" dirty="0" err="1"/>
              <a:t>osv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1523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Noen</a:t>
            </a:r>
            <a:r>
              <a:rPr lang="en-GB" dirty="0" smtClean="0"/>
              <a:t> ganger </a:t>
            </a:r>
            <a:r>
              <a:rPr lang="en-GB" dirty="0" err="1" smtClean="0"/>
              <a:t>bryr</a:t>
            </a:r>
            <a:r>
              <a:rPr lang="en-GB" dirty="0" smtClean="0"/>
              <a:t> vi </a:t>
            </a:r>
            <a:r>
              <a:rPr lang="en-GB" dirty="0" err="1" smtClean="0"/>
              <a:t>oss</a:t>
            </a:r>
            <a:r>
              <a:rPr lang="en-GB" dirty="0" smtClean="0"/>
              <a:t> om </a:t>
            </a:r>
            <a:r>
              <a:rPr lang="en-GB" dirty="0" err="1" smtClean="0"/>
              <a:t>kvantitet</a:t>
            </a:r>
            <a:r>
              <a:rPr lang="en-GB" dirty="0" smtClean="0"/>
              <a:t>, </a:t>
            </a:r>
            <a:r>
              <a:rPr lang="en-GB" dirty="0" err="1" smtClean="0"/>
              <a:t>noen</a:t>
            </a:r>
            <a:r>
              <a:rPr lang="en-GB" dirty="0" smtClean="0"/>
              <a:t> ganger </a:t>
            </a:r>
            <a:r>
              <a:rPr lang="en-GB" dirty="0" err="1" smtClean="0"/>
              <a:t>ikke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92600" cy="688975"/>
          </a:xfrm>
        </p:spPr>
        <p:txBody>
          <a:bodyPr/>
          <a:lstStyle/>
          <a:p>
            <a:r>
              <a:rPr lang="en-GB" dirty="0" err="1" smtClean="0"/>
              <a:t>Viktig</a:t>
            </a:r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67500" y="1825625"/>
            <a:ext cx="4292600" cy="68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 smtClean="0"/>
              <a:t>Mindre</a:t>
            </a:r>
            <a:r>
              <a:rPr lang="en-GB" dirty="0" smtClean="0"/>
              <a:t> </a:t>
            </a:r>
            <a:r>
              <a:rPr lang="en-GB" dirty="0" err="1" smtClean="0"/>
              <a:t>viktig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11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481039A2-7C1E-43D7-A06B-58F4FCF8B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SPECTens</a:t>
            </a:r>
            <a:r>
              <a:rPr lang="nb-NO" dirty="0"/>
              <a:t> tilblivelse</a:t>
            </a:r>
            <a:endParaRPr lang="en-GB" dirty="0"/>
          </a:p>
        </p:txBody>
      </p:sp>
      <p:sp>
        <p:nvSpPr>
          <p:cNvPr id="4" name="Rektangel 3">
            <a:extLst>
              <a:ext uri="{FF2B5EF4-FFF2-40B4-BE49-F238E27FC236}">
                <a16:creationId xmlns="" xmlns:a16="http://schemas.microsoft.com/office/drawing/2014/main" id="{604AA5D1-916A-4256-9F7B-0B5D19BDA83A}"/>
              </a:ext>
            </a:extLst>
          </p:cNvPr>
          <p:cNvSpPr/>
          <p:nvPr/>
        </p:nvSpPr>
        <p:spPr>
          <a:xfrm>
            <a:off x="659027" y="4868562"/>
            <a:ext cx="9737125" cy="2306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Pil: høyre 4">
            <a:extLst>
              <a:ext uri="{FF2B5EF4-FFF2-40B4-BE49-F238E27FC236}">
                <a16:creationId xmlns="" xmlns:a16="http://schemas.microsoft.com/office/drawing/2014/main" id="{6378B48E-0B73-42F2-9A22-EF49B7C51C02}"/>
              </a:ext>
            </a:extLst>
          </p:cNvPr>
          <p:cNvSpPr/>
          <p:nvPr/>
        </p:nvSpPr>
        <p:spPr>
          <a:xfrm>
            <a:off x="10297296" y="4753232"/>
            <a:ext cx="518984" cy="4613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Bilde 6">
            <a:extLst>
              <a:ext uri="{FF2B5EF4-FFF2-40B4-BE49-F238E27FC236}">
                <a16:creationId xmlns="" xmlns:a16="http://schemas.microsoft.com/office/drawing/2014/main" id="{ACFE1D6A-D64F-4444-B709-9249AABF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530" y="0"/>
            <a:ext cx="4430724" cy="1325564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="" xmlns:a16="http://schemas.microsoft.com/office/drawing/2014/main" id="{2FCF0F3E-B026-4ED8-BACF-D6A5F400BDE0}"/>
              </a:ext>
            </a:extLst>
          </p:cNvPr>
          <p:cNvSpPr/>
          <p:nvPr/>
        </p:nvSpPr>
        <p:spPr>
          <a:xfrm rot="18938061">
            <a:off x="341199" y="3623715"/>
            <a:ext cx="3570372" cy="20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kstSylinder 8">
            <a:extLst>
              <a:ext uri="{FF2B5EF4-FFF2-40B4-BE49-F238E27FC236}">
                <a16:creationId xmlns="" xmlns:a16="http://schemas.microsoft.com/office/drawing/2014/main" id="{3539D6F7-546E-4BC3-900F-ED518DFB719A}"/>
              </a:ext>
            </a:extLst>
          </p:cNvPr>
          <p:cNvSpPr txBox="1"/>
          <p:nvPr/>
        </p:nvSpPr>
        <p:spPr>
          <a:xfrm>
            <a:off x="1228147" y="2142021"/>
            <a:ext cx="249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1958: Gamma-kameraet</a:t>
            </a:r>
            <a:endParaRPr lang="en-GB" dirty="0"/>
          </a:p>
        </p:txBody>
      </p:sp>
      <p:sp>
        <p:nvSpPr>
          <p:cNvPr id="11" name="Rektangel 10">
            <a:extLst>
              <a:ext uri="{FF2B5EF4-FFF2-40B4-BE49-F238E27FC236}">
                <a16:creationId xmlns="" xmlns:a16="http://schemas.microsoft.com/office/drawing/2014/main" id="{426EF7B2-1385-4634-BE4C-3D114BD09D72}"/>
              </a:ext>
            </a:extLst>
          </p:cNvPr>
          <p:cNvSpPr/>
          <p:nvPr/>
        </p:nvSpPr>
        <p:spPr>
          <a:xfrm rot="18938061">
            <a:off x="131182" y="5518241"/>
            <a:ext cx="1612412" cy="20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kstSylinder 11">
            <a:extLst>
              <a:ext uri="{FF2B5EF4-FFF2-40B4-BE49-F238E27FC236}">
                <a16:creationId xmlns="" xmlns:a16="http://schemas.microsoft.com/office/drawing/2014/main" id="{5D2FB0CF-F621-4A49-8628-7719F990476A}"/>
              </a:ext>
            </a:extLst>
          </p:cNvPr>
          <p:cNvSpPr txBox="1"/>
          <p:nvPr/>
        </p:nvSpPr>
        <p:spPr>
          <a:xfrm>
            <a:off x="216394" y="6258666"/>
            <a:ext cx="3325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1963: Første beskrivelse av SPECT</a:t>
            </a:r>
            <a:endParaRPr lang="en-GB" dirty="0"/>
          </a:p>
        </p:txBody>
      </p:sp>
      <p:sp>
        <p:nvSpPr>
          <p:cNvPr id="13" name="Rektangel 12">
            <a:extLst>
              <a:ext uri="{FF2B5EF4-FFF2-40B4-BE49-F238E27FC236}">
                <a16:creationId xmlns="" xmlns:a16="http://schemas.microsoft.com/office/drawing/2014/main" id="{7E72B147-0BF8-4A1B-B7AB-56DEF87F4B73}"/>
              </a:ext>
            </a:extLst>
          </p:cNvPr>
          <p:cNvSpPr/>
          <p:nvPr/>
        </p:nvSpPr>
        <p:spPr>
          <a:xfrm rot="18938061">
            <a:off x="1225548" y="3807416"/>
            <a:ext cx="3032415" cy="20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Sylinder 13">
            <a:extLst>
              <a:ext uri="{FF2B5EF4-FFF2-40B4-BE49-F238E27FC236}">
                <a16:creationId xmlns="" xmlns:a16="http://schemas.microsoft.com/office/drawing/2014/main" id="{FB85DC03-8552-4F87-8705-6AF49F0E32F2}"/>
              </a:ext>
            </a:extLst>
          </p:cNvPr>
          <p:cNvSpPr txBox="1"/>
          <p:nvPr/>
        </p:nvSpPr>
        <p:spPr>
          <a:xfrm>
            <a:off x="3497517" y="2442017"/>
            <a:ext cx="31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1967: SPECT med roterende stol</a:t>
            </a:r>
            <a:endParaRPr lang="en-GB" dirty="0"/>
          </a:p>
        </p:txBody>
      </p:sp>
      <p:sp>
        <p:nvSpPr>
          <p:cNvPr id="15" name="Rektangel 14">
            <a:extLst>
              <a:ext uri="{FF2B5EF4-FFF2-40B4-BE49-F238E27FC236}">
                <a16:creationId xmlns="" xmlns:a16="http://schemas.microsoft.com/office/drawing/2014/main" id="{4ADFD922-216F-4674-80FD-736942FF34F5}"/>
              </a:ext>
            </a:extLst>
          </p:cNvPr>
          <p:cNvSpPr/>
          <p:nvPr/>
        </p:nvSpPr>
        <p:spPr>
          <a:xfrm rot="18938061">
            <a:off x="1534149" y="5284854"/>
            <a:ext cx="1015556" cy="20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kstSylinder 16">
            <a:extLst>
              <a:ext uri="{FF2B5EF4-FFF2-40B4-BE49-F238E27FC236}">
                <a16:creationId xmlns="" xmlns:a16="http://schemas.microsoft.com/office/drawing/2014/main" id="{CE98DB64-D627-4CAB-80A5-4E78A93C378A}"/>
              </a:ext>
            </a:extLst>
          </p:cNvPr>
          <p:cNvSpPr txBox="1"/>
          <p:nvPr/>
        </p:nvSpPr>
        <p:spPr>
          <a:xfrm>
            <a:off x="2278432" y="5261829"/>
            <a:ext cx="351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1970: Klinisk SPECT med detektorer</a:t>
            </a:r>
          </a:p>
          <a:p>
            <a:r>
              <a:rPr lang="nb-NO" dirty="0"/>
              <a:t>           i translasjonsbevegelse</a:t>
            </a:r>
            <a:endParaRPr lang="en-GB" dirty="0"/>
          </a:p>
        </p:txBody>
      </p:sp>
      <p:sp>
        <p:nvSpPr>
          <p:cNvPr id="18" name="Rektangel 17">
            <a:extLst>
              <a:ext uri="{FF2B5EF4-FFF2-40B4-BE49-F238E27FC236}">
                <a16:creationId xmlns="" xmlns:a16="http://schemas.microsoft.com/office/drawing/2014/main" id="{B630697E-0D3E-42D7-BF6E-B58E46A68171}"/>
              </a:ext>
            </a:extLst>
          </p:cNvPr>
          <p:cNvSpPr/>
          <p:nvPr/>
        </p:nvSpPr>
        <p:spPr>
          <a:xfrm rot="18938061">
            <a:off x="2722983" y="4194475"/>
            <a:ext cx="2082420" cy="20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kstSylinder 18">
            <a:extLst>
              <a:ext uri="{FF2B5EF4-FFF2-40B4-BE49-F238E27FC236}">
                <a16:creationId xmlns="" xmlns:a16="http://schemas.microsoft.com/office/drawing/2014/main" id="{BDD1904C-2211-4598-9F01-1DA1C2CECEED}"/>
              </a:ext>
            </a:extLst>
          </p:cNvPr>
          <p:cNvSpPr txBox="1"/>
          <p:nvPr/>
        </p:nvSpPr>
        <p:spPr>
          <a:xfrm>
            <a:off x="4029393" y="3108258"/>
            <a:ext cx="432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1977: SPECT med roterende gamma-kamera</a:t>
            </a:r>
            <a:endParaRPr lang="en-GB" dirty="0"/>
          </a:p>
        </p:txBody>
      </p:sp>
      <p:sp>
        <p:nvSpPr>
          <p:cNvPr id="20" name="Rektangel 19">
            <a:extLst>
              <a:ext uri="{FF2B5EF4-FFF2-40B4-BE49-F238E27FC236}">
                <a16:creationId xmlns="" xmlns:a16="http://schemas.microsoft.com/office/drawing/2014/main" id="{70CC46F1-62FE-4D5B-B001-757D568167C7}"/>
              </a:ext>
            </a:extLst>
          </p:cNvPr>
          <p:cNvSpPr/>
          <p:nvPr/>
        </p:nvSpPr>
        <p:spPr>
          <a:xfrm rot="18938061">
            <a:off x="5717760" y="5284854"/>
            <a:ext cx="1015556" cy="20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kstSylinder 20">
            <a:extLst>
              <a:ext uri="{FF2B5EF4-FFF2-40B4-BE49-F238E27FC236}">
                <a16:creationId xmlns="" xmlns:a16="http://schemas.microsoft.com/office/drawing/2014/main" id="{55823195-AA45-403C-AA01-BDE7A8AA1105}"/>
              </a:ext>
            </a:extLst>
          </p:cNvPr>
          <p:cNvSpPr txBox="1"/>
          <p:nvPr/>
        </p:nvSpPr>
        <p:spPr>
          <a:xfrm>
            <a:off x="5790484" y="5889486"/>
            <a:ext cx="296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1990: Første SPECT/CT-design</a:t>
            </a:r>
            <a:endParaRPr lang="en-GB" dirty="0"/>
          </a:p>
        </p:txBody>
      </p:sp>
      <p:sp>
        <p:nvSpPr>
          <p:cNvPr id="22" name="Rektangel 21">
            <a:extLst>
              <a:ext uri="{FF2B5EF4-FFF2-40B4-BE49-F238E27FC236}">
                <a16:creationId xmlns="" xmlns:a16="http://schemas.microsoft.com/office/drawing/2014/main" id="{0E826791-78D5-44B8-AEF3-FD7881051EF9}"/>
              </a:ext>
            </a:extLst>
          </p:cNvPr>
          <p:cNvSpPr/>
          <p:nvPr/>
        </p:nvSpPr>
        <p:spPr>
          <a:xfrm rot="18938061">
            <a:off x="7282609" y="4450660"/>
            <a:ext cx="1072000" cy="20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kstSylinder 22">
            <a:extLst>
              <a:ext uri="{FF2B5EF4-FFF2-40B4-BE49-F238E27FC236}">
                <a16:creationId xmlns="" xmlns:a16="http://schemas.microsoft.com/office/drawing/2014/main" id="{CD409F62-1047-469C-9520-087704700916}"/>
              </a:ext>
            </a:extLst>
          </p:cNvPr>
          <p:cNvSpPr txBox="1"/>
          <p:nvPr/>
        </p:nvSpPr>
        <p:spPr>
          <a:xfrm>
            <a:off x="8273839" y="3690316"/>
            <a:ext cx="265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1999: Første kommersielle</a:t>
            </a:r>
          </a:p>
          <a:p>
            <a:r>
              <a:rPr lang="nb-NO" dirty="0"/>
              <a:t>           SPECT/CT</a:t>
            </a:r>
            <a:endParaRPr lang="en-GB" dirty="0"/>
          </a:p>
        </p:txBody>
      </p:sp>
      <p:sp>
        <p:nvSpPr>
          <p:cNvPr id="24" name="Rektangel 23">
            <a:extLst>
              <a:ext uri="{FF2B5EF4-FFF2-40B4-BE49-F238E27FC236}">
                <a16:creationId xmlns="" xmlns:a16="http://schemas.microsoft.com/office/drawing/2014/main" id="{CE18C0E7-5951-47DD-BEA7-A463C780AE14}"/>
              </a:ext>
            </a:extLst>
          </p:cNvPr>
          <p:cNvSpPr/>
          <p:nvPr/>
        </p:nvSpPr>
        <p:spPr>
          <a:xfrm rot="18938061">
            <a:off x="9094373" y="5181599"/>
            <a:ext cx="1015556" cy="20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kstSylinder 24">
            <a:extLst>
              <a:ext uri="{FF2B5EF4-FFF2-40B4-BE49-F238E27FC236}">
                <a16:creationId xmlns="" xmlns:a16="http://schemas.microsoft.com/office/drawing/2014/main" id="{47F39C53-51A3-4713-B915-A439BF2AFF1E}"/>
              </a:ext>
            </a:extLst>
          </p:cNvPr>
          <p:cNvSpPr txBox="1"/>
          <p:nvPr/>
        </p:nvSpPr>
        <p:spPr>
          <a:xfrm rot="20056442">
            <a:off x="6896940" y="1719220"/>
            <a:ext cx="413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TODO: Make </a:t>
            </a:r>
            <a:r>
              <a:rPr lang="nb-NO" sz="3600" b="1" dirty="0" err="1">
                <a:solidFill>
                  <a:srgbClr val="FF0000"/>
                </a:solidFill>
              </a:rPr>
              <a:t>graphic</a:t>
            </a:r>
            <a:endParaRPr lang="en-GB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5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="" xmlns:a16="http://schemas.microsoft.com/office/drawing/2014/main" id="{2D5E9D01-310B-4BDD-ABCE-487EABBA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Introduksjon – SPECT-kameraet</a:t>
            </a:r>
            <a:endParaRPr lang="en-GB" dirty="0"/>
          </a:p>
        </p:txBody>
      </p:sp>
      <p:pic>
        <p:nvPicPr>
          <p:cNvPr id="5" name="Bilde 4">
            <a:extLst>
              <a:ext uri="{FF2B5EF4-FFF2-40B4-BE49-F238E27FC236}">
                <a16:creationId xmlns="" xmlns:a16="http://schemas.microsoft.com/office/drawing/2014/main" id="{E71A070D-7A4E-4986-8CBD-3C04532EB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0" y="2139466"/>
            <a:ext cx="3755923" cy="2579067"/>
          </a:xfrm>
          <a:prstGeom prst="rect">
            <a:avLst/>
          </a:prstGeom>
        </p:spPr>
      </p:pic>
      <p:pic>
        <p:nvPicPr>
          <p:cNvPr id="7" name="Bilde 6" descr="Et bilde som inneholder objekt&#10;&#10;Beskrivelse som er generert med høy visshet">
            <a:extLst>
              <a:ext uri="{FF2B5EF4-FFF2-40B4-BE49-F238E27FC236}">
                <a16:creationId xmlns="" xmlns:a16="http://schemas.microsoft.com/office/drawing/2014/main" id="{2F1436D4-B007-46FC-A9B8-FE2E6B705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56" y="1758782"/>
            <a:ext cx="3388873" cy="3579795"/>
          </a:xfrm>
          <a:prstGeom prst="rect">
            <a:avLst/>
          </a:prstGeom>
        </p:spPr>
      </p:pic>
      <p:pic>
        <p:nvPicPr>
          <p:cNvPr id="14" name="Bilde 13">
            <a:extLst>
              <a:ext uri="{FF2B5EF4-FFF2-40B4-BE49-F238E27FC236}">
                <a16:creationId xmlns="" xmlns:a16="http://schemas.microsoft.com/office/drawing/2014/main" id="{9A7AA95E-6B1C-44D6-9F44-F46B0C9F4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29" y="2361972"/>
            <a:ext cx="4013514" cy="2373414"/>
          </a:xfrm>
          <a:prstGeom prst="rect">
            <a:avLst/>
          </a:prstGeom>
        </p:spPr>
      </p:pic>
      <p:sp>
        <p:nvSpPr>
          <p:cNvPr id="15" name="TekstSylinder 14">
            <a:extLst>
              <a:ext uri="{FF2B5EF4-FFF2-40B4-BE49-F238E27FC236}">
                <a16:creationId xmlns="" xmlns:a16="http://schemas.microsoft.com/office/drawing/2014/main" id="{1BDCB1AB-0B01-4A3A-BEE8-0E8215178E6F}"/>
              </a:ext>
            </a:extLst>
          </p:cNvPr>
          <p:cNvSpPr txBox="1"/>
          <p:nvPr/>
        </p:nvSpPr>
        <p:spPr>
          <a:xfrm rot="20056442">
            <a:off x="3236599" y="5923188"/>
            <a:ext cx="8392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600" b="1" dirty="0">
                <a:solidFill>
                  <a:srgbClr val="FF0000"/>
                </a:solidFill>
              </a:rPr>
              <a:t>TODO: Make </a:t>
            </a:r>
            <a:r>
              <a:rPr lang="nb-NO" sz="3600" b="1" dirty="0" err="1">
                <a:solidFill>
                  <a:srgbClr val="FF0000"/>
                </a:solidFill>
              </a:rPr>
              <a:t>own</a:t>
            </a:r>
            <a:r>
              <a:rPr lang="nb-NO" sz="3600" b="1" dirty="0">
                <a:solidFill>
                  <a:srgbClr val="FF0000"/>
                </a:solidFill>
              </a:rPr>
              <a:t> </a:t>
            </a:r>
            <a:r>
              <a:rPr lang="nb-NO" sz="3600" b="1" dirty="0" err="1">
                <a:solidFill>
                  <a:srgbClr val="FF0000"/>
                </a:solidFill>
              </a:rPr>
              <a:t>graphic</a:t>
            </a:r>
            <a:r>
              <a:rPr lang="nb-NO" sz="3600" b="1" dirty="0">
                <a:solidFill>
                  <a:srgbClr val="FF0000"/>
                </a:solidFill>
              </a:rPr>
              <a:t> </a:t>
            </a:r>
            <a:r>
              <a:rPr lang="nb-NO" sz="3600" b="1" dirty="0" err="1">
                <a:solidFill>
                  <a:srgbClr val="FF0000"/>
                </a:solidFill>
              </a:rPr>
              <a:t>based</a:t>
            </a:r>
            <a:r>
              <a:rPr lang="nb-NO" sz="3600" b="1" dirty="0">
                <a:solidFill>
                  <a:srgbClr val="FF0000"/>
                </a:solidFill>
              </a:rPr>
              <a:t> </a:t>
            </a:r>
            <a:r>
              <a:rPr lang="nb-NO" sz="3600" b="1" dirty="0" err="1">
                <a:solidFill>
                  <a:srgbClr val="FF0000"/>
                </a:solidFill>
              </a:rPr>
              <a:t>on</a:t>
            </a:r>
            <a:r>
              <a:rPr lang="nb-NO" sz="3600" b="1" dirty="0">
                <a:solidFill>
                  <a:srgbClr val="FF0000"/>
                </a:solidFill>
              </a:rPr>
              <a:t> </a:t>
            </a:r>
            <a:r>
              <a:rPr lang="nb-NO" sz="3600" b="1" dirty="0" err="1">
                <a:solidFill>
                  <a:srgbClr val="FF0000"/>
                </a:solidFill>
              </a:rPr>
              <a:t>outline</a:t>
            </a:r>
            <a:endParaRPr lang="en-GB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653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innendørs, bord&#10;&#10;Beskrivelse som er generert med høy visshet">
            <a:extLst>
              <a:ext uri="{FF2B5EF4-FFF2-40B4-BE49-F238E27FC236}">
                <a16:creationId xmlns="" xmlns:a16="http://schemas.microsoft.com/office/drawing/2014/main" id="{C0071F85-934E-4B20-BB75-AC4D1737A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980" y="482252"/>
            <a:ext cx="2795464" cy="5893496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="" xmlns:a16="http://schemas.microsoft.com/office/drawing/2014/main" id="{C2FF0564-C098-41DE-ABE6-966D2347141C}"/>
              </a:ext>
            </a:extLst>
          </p:cNvPr>
          <p:cNvSpPr/>
          <p:nvPr/>
        </p:nvSpPr>
        <p:spPr>
          <a:xfrm>
            <a:off x="1505633" y="1915140"/>
            <a:ext cx="4372651" cy="3027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3600" dirty="0" err="1"/>
              <a:t>Tomografisk</a:t>
            </a:r>
            <a:r>
              <a:rPr lang="nb-NO" sz="3600" dirty="0"/>
              <a:t> bilde!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731994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2574</TotalTime>
  <Words>870</Words>
  <Application>Microsoft Office PowerPoint</Application>
  <PresentationFormat>Egendefinert</PresentationFormat>
  <Paragraphs>171</Paragraphs>
  <Slides>48</Slides>
  <Notes>0</Notes>
  <HiddenSlides>4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48</vt:i4>
      </vt:variant>
    </vt:vector>
  </HeadingPairs>
  <TitlesOfParts>
    <vt:vector size="49" baseType="lpstr">
      <vt:lpstr>Office-tema</vt:lpstr>
      <vt:lpstr>Kvantitativ SPECT: Dosimetri</vt:lpstr>
      <vt:lpstr>En kladd før Siemens brukermøte</vt:lpstr>
      <vt:lpstr>Hvem er jeg?</vt:lpstr>
      <vt:lpstr>Innhold</vt:lpstr>
      <vt:lpstr>PowerPoint-presentasjon</vt:lpstr>
      <vt:lpstr>Noen ganger bryr vi oss om kvantitet, noen ganger ikke</vt:lpstr>
      <vt:lpstr>SPECTens tilblivelse</vt:lpstr>
      <vt:lpstr>Introduksjon – SPECT-kameraet</vt:lpstr>
      <vt:lpstr>PowerPoint-presentasjon</vt:lpstr>
      <vt:lpstr>På veien kan mye gå galt</vt:lpstr>
      <vt:lpstr>Attenuasjon</vt:lpstr>
      <vt:lpstr>Spredte fotoner</vt:lpstr>
      <vt:lpstr>Partiell volumeffekt</vt:lpstr>
      <vt:lpstr>Hvorfor er PET regnet som kvantitativ og SPECT regnet som kvalitativ?</vt:lpstr>
      <vt:lpstr>Dosimetri</vt:lpstr>
      <vt:lpstr>Motivasjon - dosimetri</vt:lpstr>
      <vt:lpstr>Motivasjon - dosimetri</vt:lpstr>
      <vt:lpstr>Motivasjon - dosimetri</vt:lpstr>
      <vt:lpstr>PowerPoint-presentasjon</vt:lpstr>
      <vt:lpstr>Hvor nøyaktig?</vt:lpstr>
      <vt:lpstr>PowerPoint-presentasjon</vt:lpstr>
      <vt:lpstr>PowerPoint-presentasjon</vt:lpstr>
      <vt:lpstr>PowerPoint-presentasjon</vt:lpstr>
      <vt:lpstr>I-131</vt:lpstr>
      <vt:lpstr>Det kommer an på…</vt:lpstr>
      <vt:lpstr>…en hel rekke ting</vt:lpstr>
      <vt:lpstr>Uansett</vt:lpstr>
      <vt:lpstr>Uansett</vt:lpstr>
      <vt:lpstr>xSPECT - </vt:lpstr>
      <vt:lpstr>Dosimetrianvendelser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Mitt eget arbeid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Takk for oppmerksomheten, spørsmål?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Kvantitativ SPECT</dc:title>
  <dc:creator>Johan Blakkisrud</dc:creator>
  <cp:lastModifiedBy>Johan Blakkisrud</cp:lastModifiedBy>
  <cp:revision>43</cp:revision>
  <dcterms:created xsi:type="dcterms:W3CDTF">2018-05-06T10:30:31Z</dcterms:created>
  <dcterms:modified xsi:type="dcterms:W3CDTF">2018-05-16T11:52:52Z</dcterms:modified>
</cp:coreProperties>
</file>